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3" r:id="rId3"/>
  </p:sldMasterIdLst>
  <p:notesMasterIdLst>
    <p:notesMasterId r:id="rId5"/>
  </p:notesMasterIdLst>
  <p:sldIdLst>
    <p:sldId id="257" r:id="rId4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</p:sldIdLst>
  <p:sldSz cx="9144000" cy="5143500"/>
  <p:notesSz cx="6858000" cy="9144000"/>
  <p:embeddedFontLst>
    <p:embeddedFont>
      <p:font typeface="Roboto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6" Type="http://schemas.openxmlformats.org/officeDocument/2006/relationships/font" Target="fonts/font4.fntdata"/><Relationship Id="rId45" Type="http://schemas.openxmlformats.org/officeDocument/2006/relationships/font" Target="fonts/font3.fntdata"/><Relationship Id="rId44" Type="http://schemas.openxmlformats.org/officeDocument/2006/relationships/font" Target="fonts/font2.fntdata"/><Relationship Id="rId43" Type="http://schemas.openxmlformats.org/officeDocument/2006/relationships/font" Target="fonts/font1.fntdata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b4b8b0d88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0" name="Google Shape;130;gab4b8b0d88_0_0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ab4b8b0d88_0_13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ab4b8b0d88_0_13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ab4b8b0d88_0_2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ab4b8b0d88_0_2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b4b8b0d88_0_21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ab4b8b0d88_0_2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b4b8b0d88_0_23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ab4b8b0d88_0_23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ab4b8b0d88_0_25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ab4b8b0d88_0_25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b4b8b0d88_0_24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b4b8b0d88_0_2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c16fa9be6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c16fa9be6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ab4b8b0d88_0_20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ab4b8b0d88_0_20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c16fa9be6_0_1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c16fa9be6_0_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ac16fa9be6_0_2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ac16fa9be6_0_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b4b8b0d88_0_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b4b8b0d88_0_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ac16fa9be6_0_3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ac16fa9be6_0_3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c0c530438_0_60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ac0c530438_0_60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Alternatively, can use crowdsourcing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Free, online computer game for crowdsourcing protein modeling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Players compete to find low-energy models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Premise is that humans may have some intuition for efficient sampling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Previous successes...</a:t>
            </a:r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ac0c530438_0_5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ac0c530438_0_5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does a protein know what structure to fold to?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Imagine array of all possible structures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Calculate the energy from all the interactions in each structure</a:t>
            </a:r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ac0c530438_0_54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ac0c530438_0_54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Energy landscape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Lower points have lower energy (more relaxed)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energy landscape has a global minimum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Protein naturally collapses to lowest energy structure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Landscape helps us think about problem of protein structure prediction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want to predict the 3D structure to better understand its function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is protein space is vast, intractable to enumerate every possible structure</a:t>
            </a:r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ac0c530438_0_37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ac0c530438_0_37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Alternatively, can use crowdsourcing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Free, online computer game for crowdsourcing protein modeling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Players compete to find low-energy models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Premise is that humans may have some intuition for efficient sampling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Previous successes...</a:t>
            </a:r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ac0c530438_0_65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ac0c530438_0_65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Alternatively, can use crowdsourcing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Free, online computer game for crowdsourcing protein modeling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Players compete to find low-energy models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Premise is that humans may have some intuition for efficient sampling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Previous successes...</a:t>
            </a:r>
            <a:endParaRPr lang="en-GB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ac0c530438_0_63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ac0c530438_0_63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Alternatively, can use crowdsourcing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Free, online computer game for crowdsourcing protein modeling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Players compete to find low-energy models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Premise is that humans may have some intuition for efficient sampling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Previous successes...</a:t>
            </a:r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ac0c530438_0_7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ac0c530438_0_7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ac0c530438_0_7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ac0c530438_0_7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ac0c530438_0_6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ac0c530438_0_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b4b8b0d88_0_12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ab4b8b0d88_0_1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ac0c530438_0_8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ac0c530438_0_8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ac0c530438_0_9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ac0c530438_0_9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c0c530438_0_67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c0c530438_0_67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ac0c530438_0_67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ac0c530438_0_67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ac0c530438_0_68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ac0c530438_0_68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ac16fa9be6_0_4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ac16fa9be6_0_4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b4b8b0d88_0_9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ab4b8b0d88_0_9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b4b8b0d88_0_15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ab4b8b0d88_0_15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b4b8b0d88_0_16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b4b8b0d88_0_16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b4b8b0d88_0_14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b4b8b0d88_0_14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b4b8b0d88_0_18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ab4b8b0d88_0_18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ab4b8b0d88_0_19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ab4b8b0d88_0_19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 Image">
  <p:cSld name="Title w Imag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-1"/>
            <a:ext cx="9144000" cy="151800"/>
          </a:xfrm>
          <a:prstGeom prst="rect">
            <a:avLst/>
          </a:prstGeom>
          <a:gradFill>
            <a:gsLst>
              <a:gs pos="0">
                <a:srgbClr val="568CA2"/>
              </a:gs>
              <a:gs pos="100000">
                <a:srgbClr val="953171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2" name="Google Shape;52;p13"/>
          <p:cNvSpPr/>
          <p:nvPr>
            <p:ph type="pic" idx="2"/>
          </p:nvPr>
        </p:nvSpPr>
        <p:spPr>
          <a:xfrm>
            <a:off x="429677" y="952316"/>
            <a:ext cx="2590200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Char char="•"/>
              <a:defRPr sz="2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53" name="Google Shape;53;p13" descr="A close up of a logo&#13;&#10;&#13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75256" y="4266916"/>
            <a:ext cx="2292042" cy="75637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/>
          <p:nvPr>
            <p:ph type="ctrTitle"/>
          </p:nvPr>
        </p:nvSpPr>
        <p:spPr>
          <a:xfrm>
            <a:off x="3246929" y="952315"/>
            <a:ext cx="5425800" cy="12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type="subTitle" idx="1"/>
          </p:nvPr>
        </p:nvSpPr>
        <p:spPr>
          <a:xfrm>
            <a:off x="3246928" y="2293362"/>
            <a:ext cx="5425800" cy="12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6" name="Google Shape;56;p13"/>
          <p:cNvSpPr txBox="1"/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300">
                <a:solidFill>
                  <a:schemeClr val="dk1"/>
                </a:solidFill>
              </a:defRPr>
            </a:lvl1pPr>
            <a:lvl2pPr lvl="1" rtl="0">
              <a:buNone/>
              <a:defRPr sz="1300">
                <a:solidFill>
                  <a:schemeClr val="dk1"/>
                </a:solidFill>
              </a:defRPr>
            </a:lvl2pPr>
            <a:lvl3pPr lvl="2" rtl="0">
              <a:buNone/>
              <a:defRPr sz="1300">
                <a:solidFill>
                  <a:schemeClr val="dk1"/>
                </a:solidFill>
              </a:defRPr>
            </a:lvl3pPr>
            <a:lvl4pPr lvl="3" rtl="0">
              <a:buNone/>
              <a:defRPr sz="1300">
                <a:solidFill>
                  <a:schemeClr val="dk1"/>
                </a:solidFill>
              </a:defRPr>
            </a:lvl4pPr>
            <a:lvl5pPr lvl="4" rtl="0">
              <a:buNone/>
              <a:defRPr sz="1300">
                <a:solidFill>
                  <a:schemeClr val="dk1"/>
                </a:solidFill>
              </a:defRPr>
            </a:lvl5pPr>
            <a:lvl6pPr lvl="5" rtl="0">
              <a:buNone/>
              <a:defRPr sz="1300">
                <a:solidFill>
                  <a:schemeClr val="dk1"/>
                </a:solidFill>
              </a:defRPr>
            </a:lvl6pPr>
            <a:lvl7pPr lvl="6" rtl="0">
              <a:buNone/>
              <a:defRPr sz="1300">
                <a:solidFill>
                  <a:schemeClr val="dk1"/>
                </a:solidFill>
              </a:defRPr>
            </a:lvl7pPr>
            <a:lvl8pPr lvl="7" rtl="0">
              <a:buNone/>
              <a:defRPr sz="1300">
                <a:solidFill>
                  <a:schemeClr val="dk1"/>
                </a:solidFill>
              </a:defRPr>
            </a:lvl8pPr>
            <a:lvl9pPr lvl="8" rtl="0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sldNum" idx="12"/>
          </p:nvPr>
        </p:nvSpPr>
        <p:spPr>
          <a:xfrm>
            <a:off x="6457950" y="4767263"/>
            <a:ext cx="2571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59" name="Google Shape;59;p14" descr="A close up of a logo&#13;&#10;&#13;&#10;Description automatically generated"/>
          <p:cNvPicPr preferRelativeResize="0"/>
          <p:nvPr/>
        </p:nvPicPr>
        <p:blipFill rotWithShape="1">
          <a:blip r:embed="rId2">
            <a:alphaModFix amt="20000"/>
          </a:blip>
          <a:srcRect r="84000"/>
          <a:stretch>
            <a:fillRect/>
          </a:stretch>
        </p:blipFill>
        <p:spPr>
          <a:xfrm>
            <a:off x="4497062" y="4823318"/>
            <a:ext cx="149876" cy="217788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/>
          <p:nvPr/>
        </p:nvSpPr>
        <p:spPr>
          <a:xfrm>
            <a:off x="0" y="-1"/>
            <a:ext cx="9144000" cy="151800"/>
          </a:xfrm>
          <a:prstGeom prst="rect">
            <a:avLst/>
          </a:prstGeom>
          <a:gradFill>
            <a:gsLst>
              <a:gs pos="0">
                <a:srgbClr val="568CA2"/>
              </a:gs>
              <a:gs pos="100000">
                <a:srgbClr val="953171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1" name="Google Shape;61;p14"/>
          <p:cNvSpPr txBox="1"/>
          <p:nvPr>
            <p:ph type="body" idx="1"/>
          </p:nvPr>
        </p:nvSpPr>
        <p:spPr>
          <a:xfrm>
            <a:off x="114299" y="4765618"/>
            <a:ext cx="3745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  <a:defRPr sz="900">
                <a:solidFill>
                  <a:srgbClr val="7F7F7F"/>
                </a:solidFill>
              </a:defRPr>
            </a:lvl1pPr>
            <a:lvl2pPr marL="914400" lvl="1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sldNum" idx="12"/>
          </p:nvPr>
        </p:nvSpPr>
        <p:spPr>
          <a:xfrm>
            <a:off x="6457950" y="4767263"/>
            <a:ext cx="2571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64" name="Google Shape;64;p15" descr="A close up of a logo&#13;&#10;&#13;&#10;Description automatically generated"/>
          <p:cNvPicPr preferRelativeResize="0"/>
          <p:nvPr/>
        </p:nvPicPr>
        <p:blipFill rotWithShape="1">
          <a:blip r:embed="rId2">
            <a:alphaModFix amt="20000"/>
          </a:blip>
          <a:srcRect r="84000"/>
          <a:stretch>
            <a:fillRect/>
          </a:stretch>
        </p:blipFill>
        <p:spPr>
          <a:xfrm>
            <a:off x="4497062" y="4823318"/>
            <a:ext cx="149876" cy="217788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>
            <p:ph type="body" idx="1"/>
          </p:nvPr>
        </p:nvSpPr>
        <p:spPr>
          <a:xfrm>
            <a:off x="114299" y="807012"/>
            <a:ext cx="8915400" cy="38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type="title"/>
          </p:nvPr>
        </p:nvSpPr>
        <p:spPr>
          <a:xfrm>
            <a:off x="114300" y="242761"/>
            <a:ext cx="89154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type="body" idx="2"/>
          </p:nvPr>
        </p:nvSpPr>
        <p:spPr>
          <a:xfrm>
            <a:off x="114299" y="4765618"/>
            <a:ext cx="3745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  <a:defRPr sz="900">
                <a:solidFill>
                  <a:srgbClr val="7F7F7F"/>
                </a:solidFill>
              </a:defRPr>
            </a:lvl1pPr>
            <a:lvl2pPr marL="914400" lvl="1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 Image">
  <p:cSld name="Title w Imag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/>
          <p:nvPr/>
        </p:nvSpPr>
        <p:spPr>
          <a:xfrm>
            <a:off x="0" y="-1"/>
            <a:ext cx="9144000" cy="151800"/>
          </a:xfrm>
          <a:prstGeom prst="rect">
            <a:avLst/>
          </a:prstGeom>
          <a:gradFill>
            <a:gsLst>
              <a:gs pos="0">
                <a:srgbClr val="568CA2"/>
              </a:gs>
              <a:gs pos="100000">
                <a:srgbClr val="953171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6" name="Google Shape;76;p17"/>
          <p:cNvSpPr/>
          <p:nvPr>
            <p:ph type="pic" idx="2"/>
          </p:nvPr>
        </p:nvSpPr>
        <p:spPr>
          <a:xfrm>
            <a:off x="429677" y="952316"/>
            <a:ext cx="2590200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Char char="•"/>
              <a:defRPr sz="2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77" name="Google Shape;77;p17" descr="A close up of a logo&#13;&#10;&#13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75256" y="4266916"/>
            <a:ext cx="2292042" cy="75637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7"/>
          <p:cNvSpPr txBox="1"/>
          <p:nvPr>
            <p:ph type="ctrTitle"/>
          </p:nvPr>
        </p:nvSpPr>
        <p:spPr>
          <a:xfrm>
            <a:off x="3246929" y="952315"/>
            <a:ext cx="5425800" cy="12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type="subTitle" idx="1"/>
          </p:nvPr>
        </p:nvSpPr>
        <p:spPr>
          <a:xfrm>
            <a:off x="3246928" y="2293362"/>
            <a:ext cx="5425800" cy="12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80" name="Google Shape;80;p17"/>
          <p:cNvSpPr txBox="1"/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 sz="1300">
                <a:solidFill>
                  <a:schemeClr val="dk1"/>
                </a:solidFill>
              </a:defRPr>
            </a:lvl1pPr>
            <a:lvl2pPr lvl="1" rtl="0">
              <a:buNone/>
              <a:defRPr sz="1300">
                <a:solidFill>
                  <a:schemeClr val="dk1"/>
                </a:solidFill>
              </a:defRPr>
            </a:lvl2pPr>
            <a:lvl3pPr lvl="2" rtl="0">
              <a:buNone/>
              <a:defRPr sz="1300">
                <a:solidFill>
                  <a:schemeClr val="dk1"/>
                </a:solidFill>
              </a:defRPr>
            </a:lvl3pPr>
            <a:lvl4pPr lvl="3" rtl="0">
              <a:buNone/>
              <a:defRPr sz="1300">
                <a:solidFill>
                  <a:schemeClr val="dk1"/>
                </a:solidFill>
              </a:defRPr>
            </a:lvl4pPr>
            <a:lvl5pPr lvl="4" rtl="0">
              <a:buNone/>
              <a:defRPr sz="1300">
                <a:solidFill>
                  <a:schemeClr val="dk1"/>
                </a:solidFill>
              </a:defRPr>
            </a:lvl5pPr>
            <a:lvl6pPr lvl="5" rtl="0">
              <a:buNone/>
              <a:defRPr sz="1300">
                <a:solidFill>
                  <a:schemeClr val="dk1"/>
                </a:solidFill>
              </a:defRPr>
            </a:lvl6pPr>
            <a:lvl7pPr lvl="6" rtl="0">
              <a:buNone/>
              <a:defRPr sz="1300">
                <a:solidFill>
                  <a:schemeClr val="dk1"/>
                </a:solidFill>
              </a:defRPr>
            </a:lvl7pPr>
            <a:lvl8pPr lvl="7" rtl="0">
              <a:buNone/>
              <a:defRPr sz="1300">
                <a:solidFill>
                  <a:schemeClr val="dk1"/>
                </a:solidFill>
              </a:defRPr>
            </a:lvl8pPr>
            <a:lvl9pPr lvl="8" rtl="0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sldNum" idx="12"/>
          </p:nvPr>
        </p:nvSpPr>
        <p:spPr>
          <a:xfrm>
            <a:off x="6457950" y="4767263"/>
            <a:ext cx="2571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83" name="Google Shape;83;p18" descr="A close up of a logo&#13;&#10;&#13;&#10;Description automatically generated"/>
          <p:cNvPicPr preferRelativeResize="0"/>
          <p:nvPr/>
        </p:nvPicPr>
        <p:blipFill rotWithShape="1">
          <a:blip r:embed="rId2">
            <a:alphaModFix amt="20000"/>
          </a:blip>
          <a:srcRect r="84000"/>
          <a:stretch>
            <a:fillRect/>
          </a:stretch>
        </p:blipFill>
        <p:spPr>
          <a:xfrm>
            <a:off x="4497062" y="4823318"/>
            <a:ext cx="149876" cy="217788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8"/>
          <p:cNvSpPr txBox="1"/>
          <p:nvPr>
            <p:ph type="body" idx="1"/>
          </p:nvPr>
        </p:nvSpPr>
        <p:spPr>
          <a:xfrm>
            <a:off x="114299" y="807012"/>
            <a:ext cx="8915400" cy="38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type="title"/>
          </p:nvPr>
        </p:nvSpPr>
        <p:spPr>
          <a:xfrm>
            <a:off x="114300" y="242761"/>
            <a:ext cx="89154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type="body" idx="2"/>
          </p:nvPr>
        </p:nvSpPr>
        <p:spPr>
          <a:xfrm>
            <a:off x="114299" y="4765618"/>
            <a:ext cx="3745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  <a:defRPr sz="900">
                <a:solidFill>
                  <a:srgbClr val="7F7F7F"/>
                </a:solidFill>
              </a:defRPr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type="ctrTitle"/>
          </p:nvPr>
        </p:nvSpPr>
        <p:spPr>
          <a:xfrm>
            <a:off x="1859146" y="940177"/>
            <a:ext cx="5425800" cy="12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type="subTitle" idx="1"/>
          </p:nvPr>
        </p:nvSpPr>
        <p:spPr>
          <a:xfrm>
            <a:off x="1859145" y="2281224"/>
            <a:ext cx="5425800" cy="12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90" name="Google Shape;90;p19" descr="A picture containing object&#13;&#10;&#13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1325" y="4263686"/>
            <a:ext cx="2292042" cy="75637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9"/>
          <p:cNvSpPr txBox="1"/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 sz="1300">
                <a:solidFill>
                  <a:schemeClr val="dk1"/>
                </a:solidFill>
              </a:defRPr>
            </a:lvl1pPr>
            <a:lvl2pPr lvl="1" rtl="0">
              <a:buNone/>
              <a:defRPr sz="1300">
                <a:solidFill>
                  <a:schemeClr val="dk1"/>
                </a:solidFill>
              </a:defRPr>
            </a:lvl2pPr>
            <a:lvl3pPr lvl="2" rtl="0">
              <a:buNone/>
              <a:defRPr sz="1300">
                <a:solidFill>
                  <a:schemeClr val="dk1"/>
                </a:solidFill>
              </a:defRPr>
            </a:lvl3pPr>
            <a:lvl4pPr lvl="3" rtl="0">
              <a:buNone/>
              <a:defRPr sz="1300">
                <a:solidFill>
                  <a:schemeClr val="dk1"/>
                </a:solidFill>
              </a:defRPr>
            </a:lvl4pPr>
            <a:lvl5pPr lvl="4" rtl="0">
              <a:buNone/>
              <a:defRPr sz="1300">
                <a:solidFill>
                  <a:schemeClr val="dk1"/>
                </a:solidFill>
              </a:defRPr>
            </a:lvl5pPr>
            <a:lvl6pPr lvl="5" rtl="0">
              <a:buNone/>
              <a:defRPr sz="1300">
                <a:solidFill>
                  <a:schemeClr val="dk1"/>
                </a:solidFill>
              </a:defRPr>
            </a:lvl6pPr>
            <a:lvl7pPr lvl="6" rtl="0">
              <a:buNone/>
              <a:defRPr sz="1300">
                <a:solidFill>
                  <a:schemeClr val="dk1"/>
                </a:solidFill>
              </a:defRPr>
            </a:lvl7pPr>
            <a:lvl8pPr lvl="7" rtl="0">
              <a:buNone/>
              <a:defRPr sz="1300">
                <a:solidFill>
                  <a:schemeClr val="dk1"/>
                </a:solidFill>
              </a:defRPr>
            </a:lvl8pPr>
            <a:lvl9pPr lvl="8" rtl="0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/Question">
  <p:cSld name="Transition/Question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>
            <p:ph type="title"/>
          </p:nvPr>
        </p:nvSpPr>
        <p:spPr>
          <a:xfrm>
            <a:off x="623888" y="1282304"/>
            <a:ext cx="7886700" cy="20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 panose="020B0604020202020204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type="body" idx="1"/>
          </p:nvPr>
        </p:nvSpPr>
        <p:spPr>
          <a:xfrm>
            <a:off x="623888" y="3500377"/>
            <a:ext cx="78867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5" name="Google Shape;95;p20"/>
          <p:cNvSpPr txBox="1"/>
          <p:nvPr>
            <p:ph type="sldNum" idx="12"/>
          </p:nvPr>
        </p:nvSpPr>
        <p:spPr>
          <a:xfrm>
            <a:off x="6457950" y="4767263"/>
            <a:ext cx="2571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96" name="Google Shape;96;p20" descr="A close up of a logo&#13;&#10;&#13;&#10;Description automatically generated"/>
          <p:cNvPicPr preferRelativeResize="0"/>
          <p:nvPr/>
        </p:nvPicPr>
        <p:blipFill rotWithShape="1">
          <a:blip r:embed="rId2">
            <a:alphaModFix amt="20000"/>
          </a:blip>
          <a:srcRect r="84000"/>
          <a:stretch>
            <a:fillRect/>
          </a:stretch>
        </p:blipFill>
        <p:spPr>
          <a:xfrm>
            <a:off x="4497062" y="4823318"/>
            <a:ext cx="149876" cy="217788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 txBox="1"/>
          <p:nvPr>
            <p:ph type="body" idx="2"/>
          </p:nvPr>
        </p:nvSpPr>
        <p:spPr>
          <a:xfrm>
            <a:off x="114299" y="4765618"/>
            <a:ext cx="3745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  <a:defRPr sz="900">
                <a:solidFill>
                  <a:srgbClr val="7F7F7F"/>
                </a:solidFill>
              </a:defRPr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>
            <p:ph type="body" idx="1"/>
          </p:nvPr>
        </p:nvSpPr>
        <p:spPr>
          <a:xfrm>
            <a:off x="114300" y="815577"/>
            <a:ext cx="4400700" cy="38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type="body" idx="2"/>
          </p:nvPr>
        </p:nvSpPr>
        <p:spPr>
          <a:xfrm>
            <a:off x="4629150" y="815577"/>
            <a:ext cx="4400700" cy="38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type="sldNum" idx="12"/>
          </p:nvPr>
        </p:nvSpPr>
        <p:spPr>
          <a:xfrm>
            <a:off x="6457950" y="4767263"/>
            <a:ext cx="2571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102" name="Google Shape;102;p21" descr="A close up of a logo&#13;&#10;&#13;&#10;Description automatically generated"/>
          <p:cNvPicPr preferRelativeResize="0"/>
          <p:nvPr/>
        </p:nvPicPr>
        <p:blipFill rotWithShape="1">
          <a:blip r:embed="rId2">
            <a:alphaModFix amt="20000"/>
          </a:blip>
          <a:srcRect r="84000"/>
          <a:stretch>
            <a:fillRect/>
          </a:stretch>
        </p:blipFill>
        <p:spPr>
          <a:xfrm>
            <a:off x="4497062" y="4823318"/>
            <a:ext cx="149876" cy="21778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1"/>
          <p:cNvSpPr txBox="1"/>
          <p:nvPr>
            <p:ph type="title"/>
          </p:nvPr>
        </p:nvSpPr>
        <p:spPr>
          <a:xfrm>
            <a:off x="114300" y="242761"/>
            <a:ext cx="89154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type="body" idx="3"/>
          </p:nvPr>
        </p:nvSpPr>
        <p:spPr>
          <a:xfrm>
            <a:off x="114299" y="4765618"/>
            <a:ext cx="3745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  <a:defRPr sz="900">
                <a:solidFill>
                  <a:srgbClr val="7F7F7F"/>
                </a:solidFill>
              </a:defRPr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knowledgements">
  <p:cSld name="Acknowledgements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body" idx="1"/>
          </p:nvPr>
        </p:nvSpPr>
        <p:spPr>
          <a:xfrm>
            <a:off x="114299" y="815577"/>
            <a:ext cx="6246000" cy="38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7" name="Google Shape;107;p22"/>
          <p:cNvSpPr txBox="1"/>
          <p:nvPr>
            <p:ph type="body" idx="2"/>
          </p:nvPr>
        </p:nvSpPr>
        <p:spPr>
          <a:xfrm>
            <a:off x="6457949" y="815577"/>
            <a:ext cx="2571900" cy="30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8" name="Google Shape;108;p22"/>
          <p:cNvSpPr txBox="1"/>
          <p:nvPr>
            <p:ph type="sldNum" idx="12"/>
          </p:nvPr>
        </p:nvSpPr>
        <p:spPr>
          <a:xfrm>
            <a:off x="6457950" y="4767263"/>
            <a:ext cx="2571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09" name="Google Shape;109;p22"/>
          <p:cNvSpPr txBox="1"/>
          <p:nvPr>
            <p:ph type="title"/>
          </p:nvPr>
        </p:nvSpPr>
        <p:spPr>
          <a:xfrm>
            <a:off x="114300" y="242761"/>
            <a:ext cx="89154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22"/>
          <p:cNvSpPr txBox="1"/>
          <p:nvPr>
            <p:ph type="body" idx="3"/>
          </p:nvPr>
        </p:nvSpPr>
        <p:spPr>
          <a:xfrm>
            <a:off x="114299" y="4765618"/>
            <a:ext cx="3745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  <a:defRPr sz="900">
                <a:solidFill>
                  <a:srgbClr val="7F7F7F"/>
                </a:solidFill>
              </a:defRPr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111" name="Google Shape;111;p22" descr="A picture containing object&#13;&#10;&#13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597803" y="3876349"/>
            <a:ext cx="2292042" cy="75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>
            <p:ph type="sldNum" idx="12"/>
          </p:nvPr>
        </p:nvSpPr>
        <p:spPr>
          <a:xfrm>
            <a:off x="6457950" y="4767263"/>
            <a:ext cx="2571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114" name="Google Shape;114;p23" descr="A close up of a logo&#13;&#10;&#13;&#10;Description automatically generated"/>
          <p:cNvPicPr preferRelativeResize="0"/>
          <p:nvPr/>
        </p:nvPicPr>
        <p:blipFill rotWithShape="1">
          <a:blip r:embed="rId2">
            <a:alphaModFix amt="20000"/>
          </a:blip>
          <a:srcRect r="84000"/>
          <a:stretch>
            <a:fillRect/>
          </a:stretch>
        </p:blipFill>
        <p:spPr>
          <a:xfrm>
            <a:off x="4497062" y="4823318"/>
            <a:ext cx="149876" cy="21778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3"/>
          <p:cNvSpPr txBox="1"/>
          <p:nvPr>
            <p:ph type="title"/>
          </p:nvPr>
        </p:nvSpPr>
        <p:spPr>
          <a:xfrm>
            <a:off x="114300" y="242761"/>
            <a:ext cx="89154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type="body" idx="1"/>
          </p:nvPr>
        </p:nvSpPr>
        <p:spPr>
          <a:xfrm>
            <a:off x="114299" y="4765618"/>
            <a:ext cx="3745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  <a:defRPr sz="900">
                <a:solidFill>
                  <a:srgbClr val="7F7F7F"/>
                </a:solidFill>
              </a:defRPr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type="sldNum" idx="12"/>
          </p:nvPr>
        </p:nvSpPr>
        <p:spPr>
          <a:xfrm>
            <a:off x="6457950" y="4767263"/>
            <a:ext cx="2571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119" name="Google Shape;119;p24" descr="A close up of a logo&#13;&#10;&#13;&#10;Description automatically generated"/>
          <p:cNvPicPr preferRelativeResize="0"/>
          <p:nvPr/>
        </p:nvPicPr>
        <p:blipFill rotWithShape="1">
          <a:blip r:embed="rId2">
            <a:alphaModFix amt="20000"/>
          </a:blip>
          <a:srcRect r="84000"/>
          <a:stretch>
            <a:fillRect/>
          </a:stretch>
        </p:blipFill>
        <p:spPr>
          <a:xfrm>
            <a:off x="4497062" y="4823318"/>
            <a:ext cx="149876" cy="217788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4"/>
          <p:cNvSpPr/>
          <p:nvPr/>
        </p:nvSpPr>
        <p:spPr>
          <a:xfrm>
            <a:off x="0" y="-1"/>
            <a:ext cx="9144000" cy="151800"/>
          </a:xfrm>
          <a:prstGeom prst="rect">
            <a:avLst/>
          </a:prstGeom>
          <a:gradFill>
            <a:gsLst>
              <a:gs pos="0">
                <a:srgbClr val="568CA2"/>
              </a:gs>
              <a:gs pos="100000">
                <a:srgbClr val="953171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1" name="Google Shape;121;p24"/>
          <p:cNvSpPr txBox="1"/>
          <p:nvPr>
            <p:ph type="body" idx="1"/>
          </p:nvPr>
        </p:nvSpPr>
        <p:spPr>
          <a:xfrm>
            <a:off x="114299" y="4765618"/>
            <a:ext cx="3745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  <a:defRPr sz="900">
                <a:solidFill>
                  <a:srgbClr val="7F7F7F"/>
                </a:solidFill>
              </a:defRPr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heme" Target="../theme/theme2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114300" y="242761"/>
            <a:ext cx="89154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 panose="020B0604020202020204"/>
              <a:buNone/>
              <a:defRPr sz="2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0" name="Google Shape;70;p16"/>
          <p:cNvSpPr txBox="1"/>
          <p:nvPr>
            <p:ph type="body" idx="1"/>
          </p:nvPr>
        </p:nvSpPr>
        <p:spPr>
          <a:xfrm>
            <a:off x="114300" y="819150"/>
            <a:ext cx="8915400" cy="38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Char char="•"/>
              <a:defRPr sz="2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type="dt" idx="10"/>
          </p:nvPr>
        </p:nvSpPr>
        <p:spPr>
          <a:xfrm>
            <a:off x="114300" y="4767263"/>
            <a:ext cx="2571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type="sldNum" idx="12"/>
          </p:nvPr>
        </p:nvSpPr>
        <p:spPr>
          <a:xfrm>
            <a:off x="6457950" y="4767263"/>
            <a:ext cx="2571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73" name="Google Shape;73;p16"/>
          <p:cNvSpPr/>
          <p:nvPr/>
        </p:nvSpPr>
        <p:spPr>
          <a:xfrm>
            <a:off x="0" y="-1"/>
            <a:ext cx="9144000" cy="151800"/>
          </a:xfrm>
          <a:prstGeom prst="rect">
            <a:avLst/>
          </a:prstGeom>
          <a:gradFill>
            <a:gsLst>
              <a:gs pos="0">
                <a:srgbClr val="568CA2"/>
              </a:gs>
              <a:gs pos="100000">
                <a:srgbClr val="953171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hyperlink" Target="http://paperpile.com/b/lOMqEC/HaqP" TargetMode="Externa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4" Type="http://schemas.openxmlformats.org/officeDocument/2006/relationships/notesSlide" Target="../notesSlides/notesSlide22.xml"/><Relationship Id="rId13" Type="http://schemas.openxmlformats.org/officeDocument/2006/relationships/slideLayout" Target="../slideLayouts/slideLayout16.xml"/><Relationship Id="rId12" Type="http://schemas.openxmlformats.org/officeDocument/2006/relationships/image" Target="../media/image32.png"/><Relationship Id="rId11" Type="http://schemas.openxmlformats.org/officeDocument/2006/relationships/image" Target="../media/image31.png"/><Relationship Id="rId10" Type="http://schemas.openxmlformats.org/officeDocument/2006/relationships/image" Target="../media/image30.png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hyperlink" Target="http://paperpile.com/b/lOMqEC/V2QK" TargetMode="External"/><Relationship Id="rId7" Type="http://schemas.openxmlformats.org/officeDocument/2006/relationships/hyperlink" Target="http://paperpile.com/b/lOMqEC/S8Ar" TargetMode="External"/><Relationship Id="rId6" Type="http://schemas.openxmlformats.org/officeDocument/2006/relationships/hyperlink" Target="http://paperpile.com/b/lOMqEC/2Y0B" TargetMode="External"/><Relationship Id="rId5" Type="http://schemas.openxmlformats.org/officeDocument/2006/relationships/hyperlink" Target="http://paperpile.com/b/lOMqEC/16zf" TargetMode="External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1" Type="http://schemas.openxmlformats.org/officeDocument/2006/relationships/notesSlide" Target="../notesSlides/notesSlide25.xml"/><Relationship Id="rId10" Type="http://schemas.openxmlformats.org/officeDocument/2006/relationships/slideLayout" Target="../slideLayouts/slideLayout16.xml"/><Relationship Id="rId1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hyperlink" Target="http://paperpile.com/b/lOMqEC/HaqP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1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1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ctrTitle"/>
          </p:nvPr>
        </p:nvSpPr>
        <p:spPr>
          <a:xfrm>
            <a:off x="3246929" y="952315"/>
            <a:ext cx="5425800" cy="12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/>
              <a:buNone/>
            </a:pPr>
            <a:r>
              <a:rPr lang="en-GB" sz="3200"/>
              <a:t>PyMOL and Foldit</a:t>
            </a:r>
            <a:endParaRPr sz="3200"/>
          </a:p>
        </p:txBody>
      </p:sp>
      <p:sp>
        <p:nvSpPr>
          <p:cNvPr id="133" name="Google Shape;133;p26"/>
          <p:cNvSpPr txBox="1"/>
          <p:nvPr>
            <p:ph type="subTitle" idx="1"/>
          </p:nvPr>
        </p:nvSpPr>
        <p:spPr>
          <a:xfrm>
            <a:off x="3246928" y="2293362"/>
            <a:ext cx="5425800" cy="12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700"/>
              <a:buNone/>
            </a:pPr>
            <a:r>
              <a:rPr lang="en-GB" sz="2200"/>
              <a:t>Nov 17 2020</a:t>
            </a:r>
            <a:endParaRPr sz="2200"/>
          </a:p>
        </p:txBody>
      </p:sp>
      <p:pic>
        <p:nvPicPr>
          <p:cNvPr id="134" name="Google Shape;134;p2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677350" y="1489600"/>
            <a:ext cx="776799" cy="77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677338" y="2479325"/>
            <a:ext cx="776800" cy="7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/>
          <p:nvPr>
            <p:ph type="title" idx="4294967295"/>
          </p:nvPr>
        </p:nvSpPr>
        <p:spPr>
          <a:xfrm>
            <a:off x="114300" y="242761"/>
            <a:ext cx="8915400" cy="4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PyMOL command-line getting started</a:t>
            </a:r>
            <a:endParaRPr lang="en-GB"/>
          </a:p>
        </p:txBody>
      </p:sp>
      <p:sp>
        <p:nvSpPr>
          <p:cNvPr id="240" name="Google Shape;240;p35"/>
          <p:cNvSpPr txBox="1"/>
          <p:nvPr>
            <p:ph type="sldNum" idx="12"/>
          </p:nvPr>
        </p:nvSpPr>
        <p:spPr>
          <a:xfrm>
            <a:off x="6457950" y="4767263"/>
            <a:ext cx="25719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41" name="Google Shape;241;p35"/>
          <p:cNvSpPr txBox="1"/>
          <p:nvPr>
            <p:ph type="body" idx="1"/>
          </p:nvPr>
        </p:nvSpPr>
        <p:spPr>
          <a:xfrm>
            <a:off x="114299" y="4765618"/>
            <a:ext cx="3745500" cy="273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600"/>
              </a:spcAft>
              <a:buNone/>
            </a:pPr>
          </a:p>
        </p:txBody>
      </p:sp>
      <p:sp>
        <p:nvSpPr>
          <p:cNvPr id="242" name="Google Shape;242;p35"/>
          <p:cNvSpPr txBox="1"/>
          <p:nvPr/>
        </p:nvSpPr>
        <p:spPr>
          <a:xfrm>
            <a:off x="216450" y="871475"/>
            <a:ext cx="7777500" cy="4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u="sng"/>
              <a:t>Commands to get started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#grabs PDB based on 4-char id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fetch 1igt </a:t>
            </a:r>
            <a:endParaRPr sz="13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 txBox="1"/>
          <p:nvPr>
            <p:ph type="title" idx="4294967295"/>
          </p:nvPr>
        </p:nvSpPr>
        <p:spPr>
          <a:xfrm>
            <a:off x="114300" y="242761"/>
            <a:ext cx="8915400" cy="4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PyMOL command-line getting started</a:t>
            </a:r>
            <a:endParaRPr lang="en-GB"/>
          </a:p>
        </p:txBody>
      </p:sp>
      <p:sp>
        <p:nvSpPr>
          <p:cNvPr id="248" name="Google Shape;248;p36"/>
          <p:cNvSpPr txBox="1"/>
          <p:nvPr>
            <p:ph type="sldNum" idx="12"/>
          </p:nvPr>
        </p:nvSpPr>
        <p:spPr>
          <a:xfrm>
            <a:off x="6457950" y="4767263"/>
            <a:ext cx="25719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49" name="Google Shape;249;p36"/>
          <p:cNvSpPr txBox="1"/>
          <p:nvPr>
            <p:ph type="body" idx="1"/>
          </p:nvPr>
        </p:nvSpPr>
        <p:spPr>
          <a:xfrm>
            <a:off x="114299" y="4765618"/>
            <a:ext cx="3745500" cy="273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600"/>
              </a:spcAft>
              <a:buNone/>
            </a:pPr>
          </a:p>
        </p:txBody>
      </p:sp>
      <p:sp>
        <p:nvSpPr>
          <p:cNvPr id="250" name="Google Shape;250;p36"/>
          <p:cNvSpPr txBox="1"/>
          <p:nvPr/>
        </p:nvSpPr>
        <p:spPr>
          <a:xfrm>
            <a:off x="216450" y="871475"/>
            <a:ext cx="7777500" cy="4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u="sng"/>
              <a:t>Commands to get started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#grabs PDB based on 4-char id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fetch 1igt </a:t>
            </a:r>
            <a:endParaRPr sz="13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251" name="Google Shape;251;p3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987525" y="871475"/>
            <a:ext cx="4358949" cy="349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 txBox="1"/>
          <p:nvPr>
            <p:ph type="title" idx="4294967295"/>
          </p:nvPr>
        </p:nvSpPr>
        <p:spPr>
          <a:xfrm>
            <a:off x="114300" y="242761"/>
            <a:ext cx="8915400" cy="4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PyMOL command-line getting started</a:t>
            </a:r>
            <a:endParaRPr lang="en-GB"/>
          </a:p>
        </p:txBody>
      </p:sp>
      <p:sp>
        <p:nvSpPr>
          <p:cNvPr id="257" name="Google Shape;257;p37"/>
          <p:cNvSpPr txBox="1"/>
          <p:nvPr>
            <p:ph type="sldNum" idx="12"/>
          </p:nvPr>
        </p:nvSpPr>
        <p:spPr>
          <a:xfrm>
            <a:off x="6457950" y="4767263"/>
            <a:ext cx="25719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58" name="Google Shape;258;p37"/>
          <p:cNvSpPr txBox="1"/>
          <p:nvPr>
            <p:ph type="body" idx="1"/>
          </p:nvPr>
        </p:nvSpPr>
        <p:spPr>
          <a:xfrm>
            <a:off x="114299" y="4765618"/>
            <a:ext cx="3745500" cy="273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600"/>
              </a:spcAft>
              <a:buNone/>
            </a:pPr>
          </a:p>
        </p:txBody>
      </p:sp>
      <p:sp>
        <p:nvSpPr>
          <p:cNvPr id="259" name="Google Shape;259;p37"/>
          <p:cNvSpPr txBox="1"/>
          <p:nvPr/>
        </p:nvSpPr>
        <p:spPr>
          <a:xfrm>
            <a:off x="216450" y="871475"/>
            <a:ext cx="7777500" cy="4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u="sng"/>
              <a:t>Commands to get started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#grabs PDB based on 4-char id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fetch 1igt </a:t>
            </a:r>
            <a:endParaRPr sz="13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</a:rPr>
              <a:t>move camera: (not command-line)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left-click: rotate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middle-click: up/down/left/right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right-click: back/forth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260" name="Google Shape;260;p3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859800" y="1037719"/>
            <a:ext cx="5095925" cy="3564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859799" y="1029856"/>
            <a:ext cx="5095924" cy="3572594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8"/>
          <p:cNvSpPr txBox="1"/>
          <p:nvPr>
            <p:ph type="title" idx="4294967295"/>
          </p:nvPr>
        </p:nvSpPr>
        <p:spPr>
          <a:xfrm>
            <a:off x="114300" y="242761"/>
            <a:ext cx="8915400" cy="4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PyMOL command-line getting started</a:t>
            </a:r>
            <a:endParaRPr lang="en-GB"/>
          </a:p>
        </p:txBody>
      </p:sp>
      <p:sp>
        <p:nvSpPr>
          <p:cNvPr id="267" name="Google Shape;267;p38"/>
          <p:cNvSpPr txBox="1"/>
          <p:nvPr>
            <p:ph type="sldNum" idx="12"/>
          </p:nvPr>
        </p:nvSpPr>
        <p:spPr>
          <a:xfrm>
            <a:off x="6457950" y="4767263"/>
            <a:ext cx="25719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68" name="Google Shape;268;p38"/>
          <p:cNvSpPr txBox="1"/>
          <p:nvPr>
            <p:ph type="body" idx="1"/>
          </p:nvPr>
        </p:nvSpPr>
        <p:spPr>
          <a:xfrm>
            <a:off x="114299" y="4765618"/>
            <a:ext cx="3745500" cy="273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600"/>
              </a:spcAft>
              <a:buNone/>
            </a:pPr>
          </a:p>
        </p:txBody>
      </p:sp>
      <p:sp>
        <p:nvSpPr>
          <p:cNvPr id="269" name="Google Shape;269;p38"/>
          <p:cNvSpPr txBox="1"/>
          <p:nvPr/>
        </p:nvSpPr>
        <p:spPr>
          <a:xfrm>
            <a:off x="216450" y="871475"/>
            <a:ext cx="7777500" cy="4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u="sng"/>
              <a:t>Commands to get started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#grabs PDB based on 4-char id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fetch 1igt </a:t>
            </a:r>
            <a:endParaRPr sz="13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#changes the representation</a:t>
            </a:r>
            <a:endParaRPr sz="1300">
              <a:solidFill>
                <a:schemeClr val="dk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hide all</a:t>
            </a:r>
            <a:endParaRPr sz="1300">
              <a:solidFill>
                <a:schemeClr val="dk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show cartoon</a:t>
            </a:r>
            <a:endParaRPr sz="1300">
              <a:solidFill>
                <a:schemeClr val="dk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show sti, !hydr</a:t>
            </a:r>
            <a:endParaRPr sz="1300">
              <a:solidFill>
                <a:schemeClr val="dk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859800" y="1041955"/>
            <a:ext cx="5095924" cy="356049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9"/>
          <p:cNvSpPr txBox="1"/>
          <p:nvPr>
            <p:ph type="title" idx="4294967295"/>
          </p:nvPr>
        </p:nvSpPr>
        <p:spPr>
          <a:xfrm>
            <a:off x="114300" y="242761"/>
            <a:ext cx="8915400" cy="4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PyMOL command-line getting started</a:t>
            </a:r>
            <a:endParaRPr lang="en-GB"/>
          </a:p>
        </p:txBody>
      </p:sp>
      <p:sp>
        <p:nvSpPr>
          <p:cNvPr id="276" name="Google Shape;276;p39"/>
          <p:cNvSpPr txBox="1"/>
          <p:nvPr>
            <p:ph type="sldNum" idx="12"/>
          </p:nvPr>
        </p:nvSpPr>
        <p:spPr>
          <a:xfrm>
            <a:off x="6457950" y="4767263"/>
            <a:ext cx="25719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77" name="Google Shape;277;p39"/>
          <p:cNvSpPr txBox="1"/>
          <p:nvPr>
            <p:ph type="body" idx="1"/>
          </p:nvPr>
        </p:nvSpPr>
        <p:spPr>
          <a:xfrm>
            <a:off x="114299" y="4765618"/>
            <a:ext cx="3745500" cy="273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600"/>
              </a:spcAft>
              <a:buNone/>
            </a:pPr>
          </a:p>
        </p:txBody>
      </p:sp>
      <p:sp>
        <p:nvSpPr>
          <p:cNvPr id="278" name="Google Shape;278;p39"/>
          <p:cNvSpPr txBox="1"/>
          <p:nvPr/>
        </p:nvSpPr>
        <p:spPr>
          <a:xfrm>
            <a:off x="216450" y="871475"/>
            <a:ext cx="7777500" cy="4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u="sng"/>
              <a:t>Commands to get started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#grabs PDB based on 4-char id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fetch 1igt </a:t>
            </a:r>
            <a:endParaRPr sz="13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#changes the representation</a:t>
            </a:r>
            <a:endParaRPr sz="1300">
              <a:solidFill>
                <a:schemeClr val="dk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hide all</a:t>
            </a:r>
            <a:endParaRPr sz="1300">
              <a:solidFill>
                <a:schemeClr val="dk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show cartoon</a:t>
            </a:r>
            <a:endParaRPr sz="1300">
              <a:solidFill>
                <a:schemeClr val="dk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show sti, !hydr</a:t>
            </a:r>
            <a:endParaRPr sz="1300">
              <a:solidFill>
                <a:schemeClr val="dk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859800" y="1039554"/>
            <a:ext cx="5095926" cy="3562896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0"/>
          <p:cNvSpPr txBox="1"/>
          <p:nvPr>
            <p:ph type="title" idx="4294967295"/>
          </p:nvPr>
        </p:nvSpPr>
        <p:spPr>
          <a:xfrm>
            <a:off x="114300" y="242761"/>
            <a:ext cx="8915400" cy="4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PyMOL command-line getting started</a:t>
            </a:r>
            <a:endParaRPr lang="en-GB"/>
          </a:p>
        </p:txBody>
      </p:sp>
      <p:sp>
        <p:nvSpPr>
          <p:cNvPr id="285" name="Google Shape;285;p40"/>
          <p:cNvSpPr txBox="1"/>
          <p:nvPr>
            <p:ph type="sldNum" idx="12"/>
          </p:nvPr>
        </p:nvSpPr>
        <p:spPr>
          <a:xfrm>
            <a:off x="6457950" y="4767263"/>
            <a:ext cx="25719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86" name="Google Shape;286;p40"/>
          <p:cNvSpPr txBox="1"/>
          <p:nvPr>
            <p:ph type="body" idx="1"/>
          </p:nvPr>
        </p:nvSpPr>
        <p:spPr>
          <a:xfrm>
            <a:off x="114299" y="4765618"/>
            <a:ext cx="3745500" cy="273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600"/>
              </a:spcAft>
              <a:buNone/>
            </a:pPr>
          </a:p>
        </p:txBody>
      </p:sp>
      <p:sp>
        <p:nvSpPr>
          <p:cNvPr id="287" name="Google Shape;287;p40"/>
          <p:cNvSpPr txBox="1"/>
          <p:nvPr/>
        </p:nvSpPr>
        <p:spPr>
          <a:xfrm>
            <a:off x="216450" y="871475"/>
            <a:ext cx="7777500" cy="4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u="sng"/>
              <a:t>Commands to get started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#grabs PDB based on 4-char id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fetch 1igt </a:t>
            </a:r>
            <a:endParaRPr sz="13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#changes the representation</a:t>
            </a:r>
            <a:endParaRPr sz="1300">
              <a:solidFill>
                <a:schemeClr val="dk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hide all</a:t>
            </a:r>
            <a:endParaRPr sz="1300">
              <a:solidFill>
                <a:schemeClr val="dk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show cartoon</a:t>
            </a:r>
            <a:endParaRPr sz="1300">
              <a:solidFill>
                <a:schemeClr val="dk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show sti, !hydr</a:t>
            </a:r>
            <a:endParaRPr sz="1300">
              <a:solidFill>
                <a:schemeClr val="dk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#changes colors</a:t>
            </a:r>
            <a:endParaRPr sz="1300">
              <a:solidFill>
                <a:schemeClr val="dk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color cyan</a:t>
            </a:r>
            <a:endParaRPr sz="1300">
              <a:solidFill>
                <a:schemeClr val="dk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color red, chain A+C</a:t>
            </a:r>
            <a:endParaRPr sz="1300">
              <a:solidFill>
                <a:schemeClr val="dk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color pink, chain B and 1igt</a:t>
            </a:r>
            <a:endParaRPr sz="1300">
              <a:solidFill>
                <a:schemeClr val="dk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A64D79"/>
                </a:solidFill>
              </a:rPr>
              <a:t>(can also be changed in drop-down)</a:t>
            </a:r>
            <a:endParaRPr sz="1300" b="1">
              <a:solidFill>
                <a:srgbClr val="A64D7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288" name="Google Shape;288;p40"/>
          <p:cNvSpPr/>
          <p:nvPr/>
        </p:nvSpPr>
        <p:spPr>
          <a:xfrm>
            <a:off x="7783625" y="1276700"/>
            <a:ext cx="1208100" cy="2158800"/>
          </a:xfrm>
          <a:prstGeom prst="rect">
            <a:avLst/>
          </a:prstGeom>
          <a:noFill/>
          <a:ln w="38100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1"/>
          <p:cNvSpPr txBox="1"/>
          <p:nvPr>
            <p:ph type="title" idx="4294967295"/>
          </p:nvPr>
        </p:nvSpPr>
        <p:spPr>
          <a:xfrm>
            <a:off x="114300" y="242761"/>
            <a:ext cx="8915400" cy="4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PyMOL command-line getting started</a:t>
            </a:r>
            <a:endParaRPr lang="en-GB"/>
          </a:p>
        </p:txBody>
      </p:sp>
      <p:sp>
        <p:nvSpPr>
          <p:cNvPr id="294" name="Google Shape;294;p41"/>
          <p:cNvSpPr txBox="1"/>
          <p:nvPr>
            <p:ph type="sldNum" idx="12"/>
          </p:nvPr>
        </p:nvSpPr>
        <p:spPr>
          <a:xfrm>
            <a:off x="6457950" y="4767263"/>
            <a:ext cx="25719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95" name="Google Shape;295;p41"/>
          <p:cNvSpPr txBox="1"/>
          <p:nvPr>
            <p:ph type="body" idx="1"/>
          </p:nvPr>
        </p:nvSpPr>
        <p:spPr>
          <a:xfrm>
            <a:off x="114299" y="4765618"/>
            <a:ext cx="3745500" cy="273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600"/>
              </a:spcAft>
              <a:buNone/>
            </a:pPr>
          </a:p>
        </p:txBody>
      </p:sp>
      <p:sp>
        <p:nvSpPr>
          <p:cNvPr id="296" name="Google Shape;296;p41"/>
          <p:cNvSpPr txBox="1"/>
          <p:nvPr/>
        </p:nvSpPr>
        <p:spPr>
          <a:xfrm>
            <a:off x="216450" y="871475"/>
            <a:ext cx="7777500" cy="4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u="sng"/>
              <a:t>Commands to get started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#grabs PDB based on 4-char id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fetch 1igt </a:t>
            </a:r>
            <a:endParaRPr sz="13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#changes the representation</a:t>
            </a:r>
            <a:endParaRPr sz="13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hide all</a:t>
            </a:r>
            <a:endParaRPr sz="13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show cartoon</a:t>
            </a:r>
            <a:endParaRPr sz="13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show sti, !hydr</a:t>
            </a:r>
            <a:endParaRPr sz="13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#changes colors</a:t>
            </a:r>
            <a:endParaRPr sz="13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color cyan</a:t>
            </a:r>
            <a:endParaRPr sz="13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color red, chain A+C</a:t>
            </a:r>
            <a:endParaRPr sz="13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color green, chain B and 1igt</a:t>
            </a:r>
            <a:endParaRPr sz="13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util.cbc #colors by chain</a:t>
            </a:r>
            <a:endParaRPr sz="13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util.cnc #colors by atom</a:t>
            </a:r>
            <a:endParaRPr sz="13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297" name="Google Shape;297;p4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859800" y="1023063"/>
            <a:ext cx="5093315" cy="356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764275" y="919887"/>
            <a:ext cx="5102976" cy="3658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2"/>
          <p:cNvSpPr txBox="1"/>
          <p:nvPr>
            <p:ph type="title" idx="4294967295"/>
          </p:nvPr>
        </p:nvSpPr>
        <p:spPr>
          <a:xfrm>
            <a:off x="114300" y="242761"/>
            <a:ext cx="8915400" cy="4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PyMOL command-line getting started</a:t>
            </a:r>
            <a:endParaRPr lang="en-GB"/>
          </a:p>
        </p:txBody>
      </p:sp>
      <p:sp>
        <p:nvSpPr>
          <p:cNvPr id="304" name="Google Shape;304;p42"/>
          <p:cNvSpPr txBox="1"/>
          <p:nvPr>
            <p:ph type="sldNum" idx="12"/>
          </p:nvPr>
        </p:nvSpPr>
        <p:spPr>
          <a:xfrm>
            <a:off x="6457950" y="4767263"/>
            <a:ext cx="25719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05" name="Google Shape;305;p42"/>
          <p:cNvSpPr txBox="1"/>
          <p:nvPr>
            <p:ph type="body" idx="1"/>
          </p:nvPr>
        </p:nvSpPr>
        <p:spPr>
          <a:xfrm>
            <a:off x="114299" y="4765618"/>
            <a:ext cx="3745500" cy="273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600"/>
              </a:spcAft>
              <a:buNone/>
            </a:pPr>
          </a:p>
        </p:txBody>
      </p:sp>
      <p:sp>
        <p:nvSpPr>
          <p:cNvPr id="306" name="Google Shape;306;p42"/>
          <p:cNvSpPr txBox="1"/>
          <p:nvPr/>
        </p:nvSpPr>
        <p:spPr>
          <a:xfrm>
            <a:off x="216450" y="871475"/>
            <a:ext cx="7777500" cy="4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u="sng"/>
              <a:t>Commands to select parts of protein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300" b="1">
              <a:solidFill>
                <a:srgbClr val="E6913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300" b="1">
                <a:solidFill>
                  <a:srgbClr val="6AA84F"/>
                </a:solidFill>
              </a:rPr>
              <a:t>Adjust selection mode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307" name="Google Shape;307;p42"/>
          <p:cNvSpPr/>
          <p:nvPr/>
        </p:nvSpPr>
        <p:spPr>
          <a:xfrm>
            <a:off x="7417150" y="4236988"/>
            <a:ext cx="1010400" cy="165300"/>
          </a:xfrm>
          <a:prstGeom prst="rect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6AA84F"/>
              </a:highligh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3"/>
          <p:cNvSpPr txBox="1"/>
          <p:nvPr>
            <p:ph type="title" idx="4294967295"/>
          </p:nvPr>
        </p:nvSpPr>
        <p:spPr>
          <a:xfrm>
            <a:off x="114300" y="242761"/>
            <a:ext cx="8915400" cy="4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PyMOL command-line getting started</a:t>
            </a:r>
            <a:endParaRPr lang="en-GB"/>
          </a:p>
        </p:txBody>
      </p:sp>
      <p:sp>
        <p:nvSpPr>
          <p:cNvPr id="313" name="Google Shape;313;p43"/>
          <p:cNvSpPr txBox="1"/>
          <p:nvPr>
            <p:ph type="sldNum" idx="12"/>
          </p:nvPr>
        </p:nvSpPr>
        <p:spPr>
          <a:xfrm>
            <a:off x="6457950" y="4767263"/>
            <a:ext cx="25719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14" name="Google Shape;314;p43"/>
          <p:cNvSpPr txBox="1"/>
          <p:nvPr>
            <p:ph type="body" idx="1"/>
          </p:nvPr>
        </p:nvSpPr>
        <p:spPr>
          <a:xfrm>
            <a:off x="114299" y="4765618"/>
            <a:ext cx="3745500" cy="273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600"/>
              </a:spcAft>
              <a:buNone/>
            </a:pPr>
          </a:p>
        </p:txBody>
      </p:sp>
      <p:sp>
        <p:nvSpPr>
          <p:cNvPr id="315" name="Google Shape;315;p43"/>
          <p:cNvSpPr txBox="1"/>
          <p:nvPr/>
        </p:nvSpPr>
        <p:spPr>
          <a:xfrm>
            <a:off x="216450" y="871475"/>
            <a:ext cx="7777500" cy="4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u="sng"/>
              <a:t>Commands to select parts of protein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E6913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6AA84F"/>
                </a:solidFill>
              </a:rPr>
              <a:t>Adjust selection mode</a:t>
            </a:r>
            <a:endParaRPr sz="1300" b="1">
              <a:solidFill>
                <a:srgbClr val="6AA84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6AA84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#can now apply other commands</a:t>
            </a:r>
            <a:endParaRPr sz="1300">
              <a:solidFill>
                <a:schemeClr val="dk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#using sele</a:t>
            </a:r>
            <a:endParaRPr sz="1300">
              <a:solidFill>
                <a:schemeClr val="dk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color red, sele</a:t>
            </a:r>
            <a:endParaRPr sz="1300">
              <a:solidFill>
                <a:schemeClr val="dk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show sti, sele</a:t>
            </a:r>
            <a:endParaRPr sz="1300">
              <a:solidFill>
                <a:schemeClr val="dk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hide lines, sele</a:t>
            </a:r>
            <a:endParaRPr sz="1300">
              <a:solidFill>
                <a:schemeClr val="dk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316" name="Google Shape;316;p43"/>
          <p:cNvSpPr/>
          <p:nvPr/>
        </p:nvSpPr>
        <p:spPr>
          <a:xfrm>
            <a:off x="7417150" y="4236988"/>
            <a:ext cx="1010400" cy="165300"/>
          </a:xfrm>
          <a:prstGeom prst="rect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6AA84F"/>
              </a:highlight>
            </a:endParaRPr>
          </a:p>
        </p:txBody>
      </p:sp>
      <p:pic>
        <p:nvPicPr>
          <p:cNvPr id="317" name="Google Shape;317;p4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764275" y="925000"/>
            <a:ext cx="5102976" cy="3660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4"/>
          <p:cNvSpPr txBox="1"/>
          <p:nvPr>
            <p:ph type="title" idx="4294967295"/>
          </p:nvPr>
        </p:nvSpPr>
        <p:spPr>
          <a:xfrm>
            <a:off x="114300" y="242761"/>
            <a:ext cx="8915400" cy="4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PyMOL command-line getting started</a:t>
            </a:r>
            <a:endParaRPr lang="en-GB"/>
          </a:p>
        </p:txBody>
      </p:sp>
      <p:sp>
        <p:nvSpPr>
          <p:cNvPr id="323" name="Google Shape;323;p44"/>
          <p:cNvSpPr txBox="1"/>
          <p:nvPr>
            <p:ph type="sldNum" idx="12"/>
          </p:nvPr>
        </p:nvSpPr>
        <p:spPr>
          <a:xfrm>
            <a:off x="6457950" y="4767263"/>
            <a:ext cx="25719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24" name="Google Shape;324;p44"/>
          <p:cNvSpPr txBox="1"/>
          <p:nvPr>
            <p:ph type="body" idx="1"/>
          </p:nvPr>
        </p:nvSpPr>
        <p:spPr>
          <a:xfrm>
            <a:off x="114299" y="4765618"/>
            <a:ext cx="3745500" cy="273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600"/>
              </a:spcAft>
              <a:buNone/>
            </a:pPr>
          </a:p>
        </p:txBody>
      </p:sp>
      <p:sp>
        <p:nvSpPr>
          <p:cNvPr id="325" name="Google Shape;325;p44"/>
          <p:cNvSpPr txBox="1"/>
          <p:nvPr/>
        </p:nvSpPr>
        <p:spPr>
          <a:xfrm>
            <a:off x="216450" y="871475"/>
            <a:ext cx="7777500" cy="4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u="sng"/>
              <a:t>Commands to select parts of protein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E6913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6AA84F"/>
                </a:solidFill>
              </a:rPr>
              <a:t>Adjust selection mode</a:t>
            </a:r>
            <a:endParaRPr sz="1300" b="1">
              <a:solidFill>
                <a:srgbClr val="6AA84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6AA84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#can now apply other commands</a:t>
            </a:r>
            <a:endParaRPr sz="1300">
              <a:solidFill>
                <a:schemeClr val="dk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#using sele</a:t>
            </a:r>
            <a:endParaRPr sz="1300">
              <a:solidFill>
                <a:schemeClr val="dk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color red, sele</a:t>
            </a:r>
            <a:endParaRPr sz="1300">
              <a:solidFill>
                <a:schemeClr val="dk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show sti, sele</a:t>
            </a:r>
            <a:endParaRPr sz="1300">
              <a:solidFill>
                <a:schemeClr val="dk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hide lines, sele</a:t>
            </a:r>
            <a:endParaRPr sz="1300">
              <a:solidFill>
                <a:schemeClr val="dk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#can also select residues or chain</a:t>
            </a:r>
            <a:endParaRPr sz="13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#in command line</a:t>
            </a:r>
            <a:endParaRPr sz="13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select resi 1-207</a:t>
            </a:r>
            <a:endParaRPr sz="13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select chain A</a:t>
            </a:r>
            <a:endParaRPr sz="13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select chain A+B</a:t>
            </a:r>
            <a:endParaRPr sz="13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select resi 1-207 and chain A</a:t>
            </a:r>
            <a:endParaRPr sz="13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326" name="Google Shape;326;p44"/>
          <p:cNvSpPr/>
          <p:nvPr/>
        </p:nvSpPr>
        <p:spPr>
          <a:xfrm>
            <a:off x="7417150" y="4236988"/>
            <a:ext cx="1010400" cy="165300"/>
          </a:xfrm>
          <a:prstGeom prst="rect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6AA84F"/>
              </a:highlight>
            </a:endParaRPr>
          </a:p>
        </p:txBody>
      </p:sp>
      <p:pic>
        <p:nvPicPr>
          <p:cNvPr id="327" name="Google Shape;327;p4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764275" y="925000"/>
            <a:ext cx="5102976" cy="3660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/>
          <p:nvPr/>
        </p:nvSpPr>
        <p:spPr>
          <a:xfrm>
            <a:off x="1547888" y="2940700"/>
            <a:ext cx="6053400" cy="49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" name="Google Shape;141;p27"/>
          <p:cNvSpPr txBox="1"/>
          <p:nvPr>
            <p:ph type="title" idx="4294967295"/>
          </p:nvPr>
        </p:nvSpPr>
        <p:spPr>
          <a:xfrm>
            <a:off x="114300" y="242761"/>
            <a:ext cx="8915400" cy="4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 app does it all</a:t>
            </a:r>
            <a:endParaRPr lang="en-GB"/>
          </a:p>
        </p:txBody>
      </p:sp>
      <p:sp>
        <p:nvSpPr>
          <p:cNvPr id="142" name="Google Shape;142;p27"/>
          <p:cNvSpPr txBox="1"/>
          <p:nvPr>
            <p:ph type="sldNum" idx="12"/>
          </p:nvPr>
        </p:nvSpPr>
        <p:spPr>
          <a:xfrm>
            <a:off x="6457950" y="4767263"/>
            <a:ext cx="25719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43" name="Google Shape;143;p27"/>
          <p:cNvSpPr txBox="1"/>
          <p:nvPr/>
        </p:nvSpPr>
        <p:spPr>
          <a:xfrm>
            <a:off x="1542700" y="2266400"/>
            <a:ext cx="10461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Roboto"/>
                <a:ea typeface="Roboto"/>
                <a:cs typeface="Roboto"/>
                <a:sym typeface="Roboto"/>
              </a:rPr>
              <a:t>PyMOL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27"/>
          <p:cNvSpPr/>
          <p:nvPr/>
        </p:nvSpPr>
        <p:spPr>
          <a:xfrm flipH="1">
            <a:off x="1611988" y="2959774"/>
            <a:ext cx="5966100" cy="447600"/>
          </a:xfrm>
          <a:prstGeom prst="rtTriangl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5" name="Google Shape;145;p27"/>
          <p:cNvSpPr txBox="1"/>
          <p:nvPr/>
        </p:nvSpPr>
        <p:spPr>
          <a:xfrm>
            <a:off x="1531526" y="2915300"/>
            <a:ext cx="14691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Visualization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46" name="Google Shape;146;p27"/>
          <p:cNvSpPr txBox="1"/>
          <p:nvPr/>
        </p:nvSpPr>
        <p:spPr>
          <a:xfrm>
            <a:off x="6150193" y="2992553"/>
            <a:ext cx="14691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Design</a:t>
            </a:r>
            <a:endParaRPr sz="1800"/>
          </a:p>
        </p:txBody>
      </p:sp>
      <p:sp>
        <p:nvSpPr>
          <p:cNvPr id="147" name="Google Shape;147;p27"/>
          <p:cNvSpPr txBox="1"/>
          <p:nvPr>
            <p:ph type="body" idx="1"/>
          </p:nvPr>
        </p:nvSpPr>
        <p:spPr>
          <a:xfrm>
            <a:off x="114299" y="4765618"/>
            <a:ext cx="3745500" cy="273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600"/>
              </a:spcAft>
              <a:buNone/>
            </a:pPr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677350" y="1489600"/>
            <a:ext cx="776799" cy="77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7"/>
          <p:cNvSpPr txBox="1"/>
          <p:nvPr/>
        </p:nvSpPr>
        <p:spPr>
          <a:xfrm>
            <a:off x="6651575" y="2266400"/>
            <a:ext cx="10461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Roboto"/>
                <a:ea typeface="Roboto"/>
                <a:cs typeface="Roboto"/>
                <a:sym typeface="Roboto"/>
              </a:rPr>
              <a:t>Rosetta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7"/>
          <p:cNvSpPr txBox="1"/>
          <p:nvPr/>
        </p:nvSpPr>
        <p:spPr>
          <a:xfrm>
            <a:off x="4097138" y="2266400"/>
            <a:ext cx="10461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Roboto"/>
                <a:ea typeface="Roboto"/>
                <a:cs typeface="Roboto"/>
                <a:sym typeface="Roboto"/>
              </a:rPr>
              <a:t>Foldit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" name="Google Shape;151;p2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231788" y="1489600"/>
            <a:ext cx="776800" cy="7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817425" y="1416028"/>
            <a:ext cx="714375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7"/>
          <p:cNvSpPr txBox="1"/>
          <p:nvPr>
            <p:ph type="body" idx="1"/>
          </p:nvPr>
        </p:nvSpPr>
        <p:spPr>
          <a:xfrm>
            <a:off x="114299" y="4765618"/>
            <a:ext cx="3745500" cy="273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600"/>
              </a:spcAft>
              <a:buNone/>
            </a:pPr>
            <a:r>
              <a:rPr lang="en-GB"/>
              <a:t>(borrowed liberally from Ian Haydon)</a:t>
            </a:r>
            <a:endParaRPr lang="en-GB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5"/>
          <p:cNvSpPr txBox="1"/>
          <p:nvPr>
            <p:ph type="title" idx="4294967295"/>
          </p:nvPr>
        </p:nvSpPr>
        <p:spPr>
          <a:xfrm>
            <a:off x="114300" y="242761"/>
            <a:ext cx="8915400" cy="4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PyMOL command-line getting started</a:t>
            </a:r>
            <a:endParaRPr lang="en-GB"/>
          </a:p>
        </p:txBody>
      </p:sp>
      <p:sp>
        <p:nvSpPr>
          <p:cNvPr id="333" name="Google Shape;333;p45"/>
          <p:cNvSpPr txBox="1"/>
          <p:nvPr>
            <p:ph type="sldNum" idx="12"/>
          </p:nvPr>
        </p:nvSpPr>
        <p:spPr>
          <a:xfrm>
            <a:off x="6457950" y="4767263"/>
            <a:ext cx="25719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34" name="Google Shape;334;p45"/>
          <p:cNvSpPr txBox="1"/>
          <p:nvPr>
            <p:ph type="body" idx="1"/>
          </p:nvPr>
        </p:nvSpPr>
        <p:spPr>
          <a:xfrm>
            <a:off x="114299" y="4765618"/>
            <a:ext cx="3745500" cy="273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600"/>
              </a:spcAft>
              <a:buNone/>
            </a:pPr>
          </a:p>
        </p:txBody>
      </p:sp>
      <p:sp>
        <p:nvSpPr>
          <p:cNvPr id="335" name="Google Shape;335;p45"/>
          <p:cNvSpPr txBox="1"/>
          <p:nvPr/>
        </p:nvSpPr>
        <p:spPr>
          <a:xfrm>
            <a:off x="216450" y="871475"/>
            <a:ext cx="7777500" cy="4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u="sng"/>
              <a:t>Commands to create new objects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create new_obj, sele</a:t>
            </a:r>
            <a:endParaRPr sz="1300">
              <a:solidFill>
                <a:schemeClr val="dk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300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create chain_a, chain A</a:t>
            </a:r>
            <a:endParaRPr sz="1300">
              <a:solidFill>
                <a:schemeClr val="dk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create a_r5, chain A + resi 5</a:t>
            </a:r>
            <a:endParaRPr sz="13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#usage: create NEWNAME SELECTION</a:t>
            </a:r>
            <a:endParaRPr sz="13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300" b="1">
                <a:solidFill>
                  <a:srgbClr val="A64D79"/>
                </a:solidFill>
              </a:rPr>
              <a:t>(new objects can be seen on the right)</a:t>
            </a:r>
            <a:endParaRPr sz="13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336" name="Google Shape;336;p4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756222" y="833925"/>
            <a:ext cx="5130775" cy="36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5"/>
          <p:cNvSpPr/>
          <p:nvPr/>
        </p:nvSpPr>
        <p:spPr>
          <a:xfrm>
            <a:off x="7476675" y="1376250"/>
            <a:ext cx="1456200" cy="430800"/>
          </a:xfrm>
          <a:prstGeom prst="rect">
            <a:avLst/>
          </a:prstGeom>
          <a:noFill/>
          <a:ln w="38100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6"/>
          <p:cNvSpPr txBox="1"/>
          <p:nvPr>
            <p:ph type="body" idx="2"/>
          </p:nvPr>
        </p:nvSpPr>
        <p:spPr>
          <a:xfrm>
            <a:off x="114300" y="4767275"/>
            <a:ext cx="4305300" cy="273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04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(borrowed liberally from Brian Koepnick)</a:t>
            </a:r>
            <a:endParaRPr lang="en-GB"/>
          </a:p>
          <a:p>
            <a:pPr marL="304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uFill>
                  <a:noFill/>
                </a:uFill>
                <a:hlinkClick r:id="rId1"/>
              </a:rPr>
              <a:t>Cooper, S. </a:t>
            </a:r>
            <a:r>
              <a:rPr lang="en-GB" sz="1000" i="1">
                <a:solidFill>
                  <a:schemeClr val="dk1"/>
                </a:solidFill>
                <a:uFill>
                  <a:noFill/>
                </a:uFill>
                <a:hlinkClick r:id="rId1"/>
              </a:rPr>
              <a:t>et al.</a:t>
            </a:r>
            <a:r>
              <a:rPr lang="en-GB" sz="1000">
                <a:solidFill>
                  <a:schemeClr val="dk1"/>
                </a:solidFill>
                <a:uFill>
                  <a:noFill/>
                </a:uFill>
                <a:hlinkClick r:id="rId1"/>
              </a:rPr>
              <a:t> </a:t>
            </a:r>
            <a:r>
              <a:rPr lang="en-GB" sz="1000" i="1">
                <a:solidFill>
                  <a:schemeClr val="dk1"/>
                </a:solidFill>
                <a:uFill>
                  <a:noFill/>
                </a:uFill>
                <a:hlinkClick r:id="rId1"/>
              </a:rPr>
              <a:t>Nature</a:t>
            </a:r>
            <a:r>
              <a:rPr lang="en-GB" sz="1000">
                <a:solidFill>
                  <a:schemeClr val="dk1"/>
                </a:solidFill>
                <a:uFill>
                  <a:noFill/>
                </a:uFill>
                <a:hlinkClick r:id="rId1"/>
              </a:rPr>
              <a:t> </a:t>
            </a:r>
            <a:r>
              <a:rPr lang="en-GB" sz="1000" b="1">
                <a:solidFill>
                  <a:schemeClr val="dk1"/>
                </a:solidFill>
                <a:uFill>
                  <a:noFill/>
                </a:uFill>
                <a:hlinkClick r:id="rId1"/>
              </a:rPr>
              <a:t>466</a:t>
            </a:r>
            <a:r>
              <a:rPr lang="en-GB" sz="1000">
                <a:solidFill>
                  <a:schemeClr val="dk1"/>
                </a:solidFill>
                <a:uFill>
                  <a:noFill/>
                </a:uFill>
                <a:hlinkClick r:id="rId1"/>
              </a:rPr>
              <a:t>, 756–760 (2010).</a:t>
            </a:r>
            <a:endParaRPr sz="1000"/>
          </a:p>
          <a:p>
            <a:pPr marL="304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000"/>
          </a:p>
        </p:txBody>
      </p:sp>
      <p:sp>
        <p:nvSpPr>
          <p:cNvPr id="343" name="Google Shape;343;p46"/>
          <p:cNvSpPr txBox="1"/>
          <p:nvPr>
            <p:ph type="sldNum" idx="12"/>
          </p:nvPr>
        </p:nvSpPr>
        <p:spPr>
          <a:xfrm>
            <a:off x="6457950" y="4767263"/>
            <a:ext cx="25719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344" name="Google Shape;344;p4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562199" y="1495950"/>
            <a:ext cx="4472276" cy="34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84575" y="1635462"/>
            <a:ext cx="1330237" cy="58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6"/>
          <p:cNvSpPr txBox="1"/>
          <p:nvPr>
            <p:ph type="title"/>
          </p:nvPr>
        </p:nvSpPr>
        <p:spPr>
          <a:xfrm>
            <a:off x="114300" y="242761"/>
            <a:ext cx="8915400" cy="489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/>
              <a:t>Foldit: A tool to visualize &amp; design proteins</a:t>
            </a:r>
            <a:endParaRPr b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4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38637" y="780825"/>
            <a:ext cx="6866726" cy="429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7"/>
          <p:cNvSpPr txBox="1"/>
          <p:nvPr>
            <p:ph type="title"/>
          </p:nvPr>
        </p:nvSpPr>
        <p:spPr>
          <a:xfrm>
            <a:off x="114300" y="242761"/>
            <a:ext cx="8915400" cy="489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0"/>
              <a:t>Foldit: folds proteins to find energy minima</a:t>
            </a:r>
            <a:endParaRPr sz="2800" b="0"/>
          </a:p>
        </p:txBody>
      </p:sp>
      <p:sp>
        <p:nvSpPr>
          <p:cNvPr id="353" name="Google Shape;353;p47"/>
          <p:cNvSpPr txBox="1"/>
          <p:nvPr>
            <p:ph type="sldNum" idx="12"/>
          </p:nvPr>
        </p:nvSpPr>
        <p:spPr>
          <a:xfrm>
            <a:off x="6457950" y="4767263"/>
            <a:ext cx="25719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54" name="Google Shape;354;p47"/>
          <p:cNvSpPr txBox="1"/>
          <p:nvPr/>
        </p:nvSpPr>
        <p:spPr>
          <a:xfrm>
            <a:off x="1557600" y="732650"/>
            <a:ext cx="66009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&gt;protein_sequence</a:t>
            </a:r>
            <a:endParaRPr lang="en-GB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 b="1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TELEKHREELKEFLKKEGITNVEIRIDNGRLEVRVEGGTERLKRFLEELRQKLEKKGYTVDIKIE</a:t>
            </a:r>
            <a:endParaRPr sz="1200" b="1"/>
          </a:p>
        </p:txBody>
      </p:sp>
      <p:pic>
        <p:nvPicPr>
          <p:cNvPr id="355" name="Google Shape;355;p4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203475" y="1266061"/>
            <a:ext cx="62865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75225" y="1314423"/>
            <a:ext cx="57150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637950" y="1219173"/>
            <a:ext cx="50482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050051" y="1285848"/>
            <a:ext cx="57150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7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2255575" y="1287348"/>
            <a:ext cx="833838" cy="56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7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6507114" y="1381111"/>
            <a:ext cx="542925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7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3050100" y="1314420"/>
            <a:ext cx="752475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7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5959664" y="1314436"/>
            <a:ext cx="581025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7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3644050" y="1207020"/>
            <a:ext cx="826567" cy="862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7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4358788" y="1309650"/>
            <a:ext cx="752475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7"/>
          <p:cNvPicPr preferRelativeResize="0"/>
          <p:nvPr/>
        </p:nvPicPr>
        <p:blipFill>
          <a:blip r:embed="rId12"/>
          <a:stretch>
            <a:fillRect/>
          </a:stretch>
        </p:blipFill>
        <p:spPr>
          <a:xfrm>
            <a:off x="5151725" y="1418986"/>
            <a:ext cx="767500" cy="438571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7"/>
          <p:cNvSpPr txBox="1"/>
          <p:nvPr>
            <p:ph type="body" idx="2"/>
          </p:nvPr>
        </p:nvSpPr>
        <p:spPr>
          <a:xfrm>
            <a:off x="114300" y="4909775"/>
            <a:ext cx="4305300" cy="273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04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(borrowed liberally from Brian Koepnick)</a:t>
            </a:r>
            <a:endParaRPr lang="en-GB"/>
          </a:p>
          <a:p>
            <a:pPr marL="304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4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38650" y="780831"/>
            <a:ext cx="6866726" cy="429169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8"/>
          <p:cNvSpPr txBox="1"/>
          <p:nvPr>
            <p:ph type="title"/>
          </p:nvPr>
        </p:nvSpPr>
        <p:spPr>
          <a:xfrm>
            <a:off x="114300" y="242761"/>
            <a:ext cx="8915400" cy="489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800" b="0"/>
              <a:t>Foldit: folds proteins to find energy minima</a:t>
            </a:r>
            <a:endParaRPr sz="28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28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0"/>
          </a:p>
        </p:txBody>
      </p:sp>
      <p:sp>
        <p:nvSpPr>
          <p:cNvPr id="373" name="Google Shape;373;p48"/>
          <p:cNvSpPr txBox="1"/>
          <p:nvPr>
            <p:ph type="sldNum" idx="12"/>
          </p:nvPr>
        </p:nvSpPr>
        <p:spPr>
          <a:xfrm>
            <a:off x="6457950" y="4767263"/>
            <a:ext cx="25719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374" name="Google Shape;374;p4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00051" y="1471261"/>
            <a:ext cx="1581150" cy="34385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8"/>
          <p:cNvSpPr txBox="1"/>
          <p:nvPr/>
        </p:nvSpPr>
        <p:spPr>
          <a:xfrm>
            <a:off x="1557600" y="732650"/>
            <a:ext cx="66009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&gt;protein_sequence</a:t>
            </a:r>
            <a:endParaRPr lang="en-GB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 b="1">
                <a:solidFill>
                  <a:schemeClr val="dk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TELEKHREELKEFLKKEGITNVEIRIDNGRLEVRVEGGTERLKRFLEELRQKLEKKGYTVDIKIE</a:t>
            </a:r>
            <a:endParaRPr sz="1200" b="1"/>
          </a:p>
        </p:txBody>
      </p:sp>
      <p:pic>
        <p:nvPicPr>
          <p:cNvPr id="376" name="Google Shape;376;p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981188" y="2024525"/>
            <a:ext cx="5038725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8"/>
          <p:cNvSpPr txBox="1"/>
          <p:nvPr>
            <p:ph type="body" idx="2"/>
          </p:nvPr>
        </p:nvSpPr>
        <p:spPr>
          <a:xfrm>
            <a:off x="114300" y="4909775"/>
            <a:ext cx="4305300" cy="273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04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(borrowed liberally from Brian Koepnick)</a:t>
            </a:r>
            <a:endParaRPr lang="en-GB"/>
          </a:p>
          <a:p>
            <a:pPr marL="304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9"/>
          <p:cNvSpPr txBox="1"/>
          <p:nvPr>
            <p:ph type="sldNum" idx="12"/>
          </p:nvPr>
        </p:nvSpPr>
        <p:spPr>
          <a:xfrm>
            <a:off x="6457950" y="4767263"/>
            <a:ext cx="25719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83" name="Google Shape;383;p49"/>
          <p:cNvSpPr txBox="1"/>
          <p:nvPr/>
        </p:nvSpPr>
        <p:spPr>
          <a:xfrm>
            <a:off x="664775" y="939615"/>
            <a:ext cx="3963600" cy="24855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Foldit:</a:t>
            </a:r>
            <a:endParaRPr lang="en-GB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is a video game interface</a:t>
            </a:r>
            <a:endParaRPr lang="en-GB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uses Rosetta energy calculations to evaluate protein structures</a:t>
            </a:r>
            <a:endParaRPr lang="en-GB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can be used to design proteins</a:t>
            </a:r>
            <a:endParaRPr lang="en-GB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can be used to evaluate protein mutation effects on total energy &amp; structure</a:t>
            </a:r>
            <a:endParaRPr lang="en-GB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4" name="Google Shape;384;p49"/>
          <p:cNvSpPr txBox="1"/>
          <p:nvPr>
            <p:ph type="sldNum" idx="12"/>
          </p:nvPr>
        </p:nvSpPr>
        <p:spPr>
          <a:xfrm>
            <a:off x="6457950" y="4767263"/>
            <a:ext cx="25719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385" name="Google Shape;385;p4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64763" y="3632100"/>
            <a:ext cx="776800" cy="7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9"/>
          <p:cNvSpPr txBox="1"/>
          <p:nvPr>
            <p:ph type="title"/>
          </p:nvPr>
        </p:nvSpPr>
        <p:spPr>
          <a:xfrm>
            <a:off x="114300" y="242761"/>
            <a:ext cx="8915400" cy="489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0"/>
              <a:t>Foldit: folds proteins to find energy minima</a:t>
            </a:r>
            <a:endParaRPr sz="2800" b="0"/>
          </a:p>
        </p:txBody>
      </p:sp>
      <p:sp>
        <p:nvSpPr>
          <p:cNvPr id="387" name="Google Shape;387;p49"/>
          <p:cNvSpPr txBox="1"/>
          <p:nvPr>
            <p:ph type="body" idx="2"/>
          </p:nvPr>
        </p:nvSpPr>
        <p:spPr>
          <a:xfrm>
            <a:off x="114300" y="4909775"/>
            <a:ext cx="4305300" cy="273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04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(borrowed liberally from Brian Koepnick)</a:t>
            </a:r>
            <a:endParaRPr lang="en-GB"/>
          </a:p>
          <a:p>
            <a:pPr marL="304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0"/>
          <p:cNvSpPr txBox="1"/>
          <p:nvPr>
            <p:ph type="sldNum" idx="12"/>
          </p:nvPr>
        </p:nvSpPr>
        <p:spPr>
          <a:xfrm>
            <a:off x="6457950" y="4767263"/>
            <a:ext cx="25719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93" name="Google Shape;393;p50"/>
          <p:cNvSpPr txBox="1"/>
          <p:nvPr/>
        </p:nvSpPr>
        <p:spPr>
          <a:xfrm>
            <a:off x="664775" y="939615"/>
            <a:ext cx="3963600" cy="24855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Foldit:</a:t>
            </a:r>
            <a:endParaRPr lang="en-GB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is a video game interface</a:t>
            </a:r>
            <a:endParaRPr lang="en-GB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uses Rosetta energy calculations to evaluate protein structures</a:t>
            </a:r>
            <a:endParaRPr lang="en-GB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can be used to design proteins</a:t>
            </a:r>
            <a:endParaRPr lang="en-GB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can be used to evaluate protein mutation effects on total energy &amp; structure</a:t>
            </a:r>
            <a:endParaRPr lang="en-GB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has been successfully used to design real-life &amp; novel proteins</a:t>
            </a:r>
            <a:endParaRPr lang="en-GB"/>
          </a:p>
        </p:txBody>
      </p:sp>
      <p:sp>
        <p:nvSpPr>
          <p:cNvPr id="394" name="Google Shape;394;p50"/>
          <p:cNvSpPr txBox="1"/>
          <p:nvPr>
            <p:ph type="sldNum" idx="12"/>
          </p:nvPr>
        </p:nvSpPr>
        <p:spPr>
          <a:xfrm>
            <a:off x="6457950" y="4767263"/>
            <a:ext cx="25719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395" name="Google Shape;395;p50"/>
          <p:cNvPicPr preferRelativeResize="0"/>
          <p:nvPr/>
        </p:nvPicPr>
        <p:blipFill rotWithShape="1">
          <a:blip r:embed="rId1"/>
          <a:srcRect l="5317" t="20369" r="50000" b="62978"/>
          <a:stretch>
            <a:fillRect/>
          </a:stretch>
        </p:blipFill>
        <p:spPr>
          <a:xfrm>
            <a:off x="5438775" y="718075"/>
            <a:ext cx="3002542" cy="14753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96" name="Google Shape;396;p50"/>
          <p:cNvPicPr preferRelativeResize="0"/>
          <p:nvPr/>
        </p:nvPicPr>
        <p:blipFill rotWithShape="1">
          <a:blip r:embed="rId2"/>
          <a:srcRect l="5395" t="4816" r="7867" b="86249"/>
          <a:stretch>
            <a:fillRect/>
          </a:stretch>
        </p:blipFill>
        <p:spPr>
          <a:xfrm>
            <a:off x="5438775" y="2231775"/>
            <a:ext cx="3333751" cy="4595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97" name="Google Shape;397;p50"/>
          <p:cNvPicPr preferRelativeResize="0"/>
          <p:nvPr/>
        </p:nvPicPr>
        <p:blipFill rotWithShape="1">
          <a:blip r:embed="rId3"/>
          <a:srcRect l="5804" t="17037" r="10443" b="69444"/>
          <a:stretch>
            <a:fillRect/>
          </a:stretch>
        </p:blipFill>
        <p:spPr>
          <a:xfrm>
            <a:off x="5438763" y="2729700"/>
            <a:ext cx="3267075" cy="69532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98" name="Google Shape;398;p50"/>
          <p:cNvPicPr preferRelativeResize="0"/>
          <p:nvPr/>
        </p:nvPicPr>
        <p:blipFill rotWithShape="1">
          <a:blip r:embed="rId4"/>
          <a:srcRect l="5477" t="21109" r="6455" b="60187"/>
          <a:stretch>
            <a:fillRect/>
          </a:stretch>
        </p:blipFill>
        <p:spPr>
          <a:xfrm>
            <a:off x="5438775" y="3463400"/>
            <a:ext cx="3448049" cy="96202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99" name="Google Shape;399;p50"/>
          <p:cNvSpPr txBox="1"/>
          <p:nvPr>
            <p:ph type="body" idx="2"/>
          </p:nvPr>
        </p:nvSpPr>
        <p:spPr>
          <a:xfrm>
            <a:off x="4924350" y="4425425"/>
            <a:ext cx="4476900" cy="384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04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uFill>
                  <a:noFill/>
                </a:uFill>
                <a:hlinkClick r:id="rId5"/>
              </a:rPr>
              <a:t>Khatib, F. </a:t>
            </a:r>
            <a:r>
              <a:rPr lang="en-GB" sz="1000" i="1">
                <a:solidFill>
                  <a:schemeClr val="dk1"/>
                </a:solidFill>
                <a:uFill>
                  <a:noFill/>
                </a:uFill>
                <a:hlinkClick r:id="rId5"/>
              </a:rPr>
              <a:t>et al.</a:t>
            </a:r>
            <a:r>
              <a:rPr lang="en-GB" sz="1000">
                <a:solidFill>
                  <a:schemeClr val="dk1"/>
                </a:solidFill>
                <a:uFill>
                  <a:noFill/>
                </a:uFill>
                <a:hlinkClick r:id="rId5"/>
              </a:rPr>
              <a:t> </a:t>
            </a:r>
            <a:r>
              <a:rPr lang="en-GB" sz="1000" i="1">
                <a:solidFill>
                  <a:schemeClr val="dk1"/>
                </a:solidFill>
                <a:uFill>
                  <a:noFill/>
                </a:uFill>
                <a:hlinkClick r:id="rId5"/>
              </a:rPr>
              <a:t>Nat. Struct. Mol. Biol.</a:t>
            </a:r>
            <a:r>
              <a:rPr lang="en-GB" sz="1000">
                <a:solidFill>
                  <a:schemeClr val="dk1"/>
                </a:solidFill>
                <a:uFill>
                  <a:noFill/>
                </a:uFill>
                <a:hlinkClick r:id="rId5"/>
              </a:rPr>
              <a:t> </a:t>
            </a:r>
            <a:r>
              <a:rPr lang="en-GB" sz="1000" b="1">
                <a:solidFill>
                  <a:schemeClr val="dk1"/>
                </a:solidFill>
                <a:uFill>
                  <a:noFill/>
                </a:uFill>
                <a:hlinkClick r:id="rId5"/>
              </a:rPr>
              <a:t>18</a:t>
            </a:r>
            <a:r>
              <a:rPr lang="en-GB" sz="1000">
                <a:solidFill>
                  <a:schemeClr val="dk1"/>
                </a:solidFill>
                <a:uFill>
                  <a:noFill/>
                </a:uFill>
                <a:hlinkClick r:id="rId5"/>
              </a:rPr>
              <a:t>, 1175–1177 (2011).</a:t>
            </a: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uFill>
                  <a:noFill/>
                </a:uFill>
                <a:hlinkClick r:id="rId6"/>
              </a:rPr>
              <a:t>Khatib, F. </a:t>
            </a:r>
            <a:r>
              <a:rPr lang="en-GB" sz="1000" i="1">
                <a:solidFill>
                  <a:schemeClr val="dk1"/>
                </a:solidFill>
                <a:uFill>
                  <a:noFill/>
                </a:uFill>
                <a:hlinkClick r:id="rId6"/>
              </a:rPr>
              <a:t>et al.</a:t>
            </a:r>
            <a:r>
              <a:rPr lang="en-GB" sz="1000">
                <a:solidFill>
                  <a:schemeClr val="dk1"/>
                </a:solidFill>
                <a:uFill>
                  <a:noFill/>
                </a:uFill>
                <a:hlinkClick r:id="rId6"/>
              </a:rPr>
              <a:t> </a:t>
            </a:r>
            <a:r>
              <a:rPr lang="en-GB" sz="1000" i="1">
                <a:solidFill>
                  <a:schemeClr val="dk1"/>
                </a:solidFill>
                <a:uFill>
                  <a:noFill/>
                </a:uFill>
                <a:hlinkClick r:id="rId6"/>
              </a:rPr>
              <a:t>Proc. Natl. Acad. Sci. U. S. A.</a:t>
            </a:r>
            <a:r>
              <a:rPr lang="en-GB" sz="1000">
                <a:solidFill>
                  <a:schemeClr val="dk1"/>
                </a:solidFill>
                <a:uFill>
                  <a:noFill/>
                </a:uFill>
                <a:hlinkClick r:id="rId6"/>
              </a:rPr>
              <a:t> </a:t>
            </a:r>
            <a:r>
              <a:rPr lang="en-GB" sz="1000" b="1">
                <a:solidFill>
                  <a:schemeClr val="dk1"/>
                </a:solidFill>
                <a:uFill>
                  <a:noFill/>
                </a:uFill>
                <a:hlinkClick r:id="rId6"/>
              </a:rPr>
              <a:t>108</a:t>
            </a:r>
            <a:r>
              <a:rPr lang="en-GB" sz="1000">
                <a:solidFill>
                  <a:schemeClr val="dk1"/>
                </a:solidFill>
                <a:uFill>
                  <a:noFill/>
                </a:uFill>
                <a:hlinkClick r:id="rId6"/>
              </a:rPr>
              <a:t>, 18949–18953 (2011).</a:t>
            </a:r>
            <a:endParaRPr lang="en-GB" sz="1000">
              <a:solidFill>
                <a:schemeClr val="dk1"/>
              </a:solidFill>
              <a:uFill>
                <a:noFill/>
              </a:u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uFill>
                  <a:noFill/>
                </a:uFill>
                <a:hlinkClick r:id="rId7"/>
              </a:rPr>
              <a:t>Eiben, C. B. </a:t>
            </a:r>
            <a:r>
              <a:rPr lang="en-GB" sz="1000" i="1">
                <a:solidFill>
                  <a:schemeClr val="dk1"/>
                </a:solidFill>
                <a:uFill>
                  <a:noFill/>
                </a:uFill>
                <a:hlinkClick r:id="rId7"/>
              </a:rPr>
              <a:t>et al.</a:t>
            </a:r>
            <a:r>
              <a:rPr lang="en-GB" sz="1000">
                <a:solidFill>
                  <a:schemeClr val="dk1"/>
                </a:solidFill>
                <a:uFill>
                  <a:noFill/>
                </a:uFill>
                <a:hlinkClick r:id="rId7"/>
              </a:rPr>
              <a:t> </a:t>
            </a:r>
            <a:r>
              <a:rPr lang="en-GB" sz="1000" i="1">
                <a:solidFill>
                  <a:schemeClr val="dk1"/>
                </a:solidFill>
                <a:uFill>
                  <a:noFill/>
                </a:uFill>
                <a:hlinkClick r:id="rId7"/>
              </a:rPr>
              <a:t>Nat. Biotechnol.</a:t>
            </a:r>
            <a:r>
              <a:rPr lang="en-GB" sz="1000">
                <a:solidFill>
                  <a:schemeClr val="dk1"/>
                </a:solidFill>
                <a:uFill>
                  <a:noFill/>
                </a:uFill>
                <a:hlinkClick r:id="rId7"/>
              </a:rPr>
              <a:t> </a:t>
            </a:r>
            <a:r>
              <a:rPr lang="en-GB" sz="1000" b="1">
                <a:solidFill>
                  <a:schemeClr val="dk1"/>
                </a:solidFill>
                <a:uFill>
                  <a:noFill/>
                </a:uFill>
                <a:hlinkClick r:id="rId7"/>
              </a:rPr>
              <a:t>30</a:t>
            </a:r>
            <a:r>
              <a:rPr lang="en-GB" sz="1000">
                <a:solidFill>
                  <a:schemeClr val="dk1"/>
                </a:solidFill>
                <a:uFill>
                  <a:noFill/>
                </a:uFill>
                <a:hlinkClick r:id="rId7"/>
              </a:rPr>
              <a:t>, 190–192 (2012).</a:t>
            </a:r>
            <a:endParaRPr sz="1000"/>
          </a:p>
          <a:p>
            <a:pPr marL="304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uFill>
                  <a:noFill/>
                </a:uFill>
                <a:hlinkClick r:id="rId8"/>
              </a:rPr>
              <a:t>Horowitz, S. </a:t>
            </a:r>
            <a:r>
              <a:rPr lang="en-GB" sz="1000" i="1">
                <a:solidFill>
                  <a:schemeClr val="dk1"/>
                </a:solidFill>
                <a:uFill>
                  <a:noFill/>
                </a:uFill>
                <a:hlinkClick r:id="rId8"/>
              </a:rPr>
              <a:t>et al.</a:t>
            </a:r>
            <a:r>
              <a:rPr lang="en-GB" sz="1000">
                <a:solidFill>
                  <a:schemeClr val="dk1"/>
                </a:solidFill>
                <a:uFill>
                  <a:noFill/>
                </a:uFill>
                <a:hlinkClick r:id="rId8"/>
              </a:rPr>
              <a:t> </a:t>
            </a:r>
            <a:r>
              <a:rPr lang="en-GB" sz="1000" i="1">
                <a:solidFill>
                  <a:schemeClr val="dk1"/>
                </a:solidFill>
                <a:uFill>
                  <a:noFill/>
                </a:uFill>
                <a:hlinkClick r:id="rId8"/>
              </a:rPr>
              <a:t>Nat. Commun.</a:t>
            </a:r>
            <a:r>
              <a:rPr lang="en-GB" sz="1000">
                <a:solidFill>
                  <a:schemeClr val="dk1"/>
                </a:solidFill>
                <a:uFill>
                  <a:noFill/>
                </a:uFill>
                <a:hlinkClick r:id="rId8"/>
              </a:rPr>
              <a:t> </a:t>
            </a:r>
            <a:r>
              <a:rPr lang="en-GB" sz="1000" b="1">
                <a:solidFill>
                  <a:schemeClr val="dk1"/>
                </a:solidFill>
                <a:uFill>
                  <a:noFill/>
                </a:uFill>
                <a:hlinkClick r:id="rId8"/>
              </a:rPr>
              <a:t>7</a:t>
            </a:r>
            <a:r>
              <a:rPr lang="en-GB" sz="1000">
                <a:solidFill>
                  <a:schemeClr val="dk1"/>
                </a:solidFill>
                <a:uFill>
                  <a:noFill/>
                </a:uFill>
                <a:hlinkClick r:id="rId8"/>
              </a:rPr>
              <a:t>, 12549 (2016).</a:t>
            </a:r>
            <a:endParaRPr sz="1000"/>
          </a:p>
          <a:p>
            <a:pPr marL="304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400" name="Google Shape;400;p50"/>
          <p:cNvSpPr txBox="1"/>
          <p:nvPr>
            <p:ph type="title"/>
          </p:nvPr>
        </p:nvSpPr>
        <p:spPr>
          <a:xfrm>
            <a:off x="114300" y="242761"/>
            <a:ext cx="8915400" cy="489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0"/>
              <a:t>Foldit: folds proteins to find energy minima</a:t>
            </a:r>
            <a:endParaRPr sz="2800" b="0"/>
          </a:p>
        </p:txBody>
      </p:sp>
      <p:pic>
        <p:nvPicPr>
          <p:cNvPr id="401" name="Google Shape;401;p50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664763" y="3632100"/>
            <a:ext cx="776800" cy="7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0"/>
          <p:cNvSpPr txBox="1"/>
          <p:nvPr>
            <p:ph type="body" idx="2"/>
          </p:nvPr>
        </p:nvSpPr>
        <p:spPr>
          <a:xfrm>
            <a:off x="114300" y="4909775"/>
            <a:ext cx="4305300" cy="273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04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(borrowed liberally from Brian Koepnick)</a:t>
            </a:r>
            <a:endParaRPr lang="en-GB"/>
          </a:p>
          <a:p>
            <a:pPr marL="304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1"/>
          <p:cNvSpPr txBox="1"/>
          <p:nvPr>
            <p:ph type="body" idx="2"/>
          </p:nvPr>
        </p:nvSpPr>
        <p:spPr>
          <a:xfrm>
            <a:off x="114300" y="4869600"/>
            <a:ext cx="4305300" cy="273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04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uFill>
                  <a:noFill/>
                </a:uFill>
                <a:hlinkClick r:id="rId1"/>
              </a:rPr>
              <a:t>Cooper, S. </a:t>
            </a:r>
            <a:r>
              <a:rPr lang="en-GB" sz="1000" i="1">
                <a:solidFill>
                  <a:schemeClr val="dk1"/>
                </a:solidFill>
                <a:uFill>
                  <a:noFill/>
                </a:uFill>
                <a:hlinkClick r:id="rId1"/>
              </a:rPr>
              <a:t>et al.</a:t>
            </a:r>
            <a:r>
              <a:rPr lang="en-GB" sz="1000">
                <a:solidFill>
                  <a:schemeClr val="dk1"/>
                </a:solidFill>
                <a:uFill>
                  <a:noFill/>
                </a:uFill>
                <a:hlinkClick r:id="rId1"/>
              </a:rPr>
              <a:t> </a:t>
            </a:r>
            <a:r>
              <a:rPr lang="en-GB" sz="1000" i="1">
                <a:solidFill>
                  <a:schemeClr val="dk1"/>
                </a:solidFill>
                <a:uFill>
                  <a:noFill/>
                </a:uFill>
                <a:hlinkClick r:id="rId1"/>
              </a:rPr>
              <a:t>Nature</a:t>
            </a:r>
            <a:r>
              <a:rPr lang="en-GB" sz="1000">
                <a:solidFill>
                  <a:schemeClr val="dk1"/>
                </a:solidFill>
                <a:uFill>
                  <a:noFill/>
                </a:uFill>
                <a:hlinkClick r:id="rId1"/>
              </a:rPr>
              <a:t> </a:t>
            </a:r>
            <a:r>
              <a:rPr lang="en-GB" sz="1000" b="1">
                <a:solidFill>
                  <a:schemeClr val="dk1"/>
                </a:solidFill>
                <a:uFill>
                  <a:noFill/>
                </a:uFill>
                <a:hlinkClick r:id="rId1"/>
              </a:rPr>
              <a:t>466</a:t>
            </a:r>
            <a:r>
              <a:rPr lang="en-GB" sz="1000">
                <a:solidFill>
                  <a:schemeClr val="dk1"/>
                </a:solidFill>
                <a:uFill>
                  <a:noFill/>
                </a:uFill>
                <a:hlinkClick r:id="rId1"/>
              </a:rPr>
              <a:t>, 756–760 (2010).</a:t>
            </a:r>
            <a:endParaRPr sz="1000"/>
          </a:p>
          <a:p>
            <a:pPr marL="304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000"/>
          </a:p>
        </p:txBody>
      </p:sp>
      <p:sp>
        <p:nvSpPr>
          <p:cNvPr id="408" name="Google Shape;408;p51"/>
          <p:cNvSpPr txBox="1"/>
          <p:nvPr>
            <p:ph type="sldNum" idx="12"/>
          </p:nvPr>
        </p:nvSpPr>
        <p:spPr>
          <a:xfrm>
            <a:off x="6457950" y="4767263"/>
            <a:ext cx="25719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09" name="Google Shape;409;p51"/>
          <p:cNvSpPr txBox="1"/>
          <p:nvPr>
            <p:ph type="sldNum" idx="12"/>
          </p:nvPr>
        </p:nvSpPr>
        <p:spPr>
          <a:xfrm>
            <a:off x="6457950" y="4767263"/>
            <a:ext cx="25719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10" name="Google Shape;410;p51"/>
          <p:cNvSpPr txBox="1"/>
          <p:nvPr>
            <p:ph type="title"/>
          </p:nvPr>
        </p:nvSpPr>
        <p:spPr>
          <a:xfrm>
            <a:off x="114300" y="242761"/>
            <a:ext cx="8915400" cy="489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0"/>
              <a:t>Foldit: folds proteins to find energy minima</a:t>
            </a:r>
            <a:endParaRPr sz="2800" b="0"/>
          </a:p>
        </p:txBody>
      </p:sp>
      <p:sp>
        <p:nvSpPr>
          <p:cNvPr id="411" name="Google Shape;411;p51"/>
          <p:cNvSpPr txBox="1"/>
          <p:nvPr/>
        </p:nvSpPr>
        <p:spPr>
          <a:xfrm>
            <a:off x="4763100" y="939625"/>
            <a:ext cx="4191600" cy="2485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Pymol:</a:t>
            </a:r>
            <a:endParaRPr lang="en-GB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is good for visualizing complex proteins</a:t>
            </a:r>
            <a:endParaRPr lang="en-GB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has limited design functionality</a:t>
            </a:r>
            <a:endParaRPr lang="en-GB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is good for loading &amp; comparing multiple structures</a:t>
            </a:r>
            <a:endParaRPr lang="en-GB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has more options for protein representations</a:t>
            </a:r>
            <a:endParaRPr lang="en-GB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is the standard protein visualization software in the IPD</a:t>
            </a:r>
            <a:endParaRPr lang="en-GB"/>
          </a:p>
        </p:txBody>
      </p:sp>
      <p:pic>
        <p:nvPicPr>
          <p:cNvPr id="412" name="Google Shape;412;p5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763100" y="3632100"/>
            <a:ext cx="776799" cy="776799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1"/>
          <p:cNvSpPr txBox="1"/>
          <p:nvPr/>
        </p:nvSpPr>
        <p:spPr>
          <a:xfrm>
            <a:off x="664775" y="939615"/>
            <a:ext cx="3963600" cy="24855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Foldit:</a:t>
            </a:r>
            <a:endParaRPr lang="en-GB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is a video game interface</a:t>
            </a:r>
            <a:endParaRPr lang="en-GB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uses Rosetta energy calculations to evaluate protein structures</a:t>
            </a:r>
            <a:endParaRPr lang="en-GB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can be used to design proteins</a:t>
            </a:r>
            <a:endParaRPr lang="en-GB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can be used to evaluate protein mutation effects on total energy &amp; structure</a:t>
            </a:r>
            <a:endParaRPr lang="en-GB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has been successfully used to design real-life &amp; novel proteins</a:t>
            </a:r>
            <a:endParaRPr lang="en-GB"/>
          </a:p>
        </p:txBody>
      </p:sp>
      <p:pic>
        <p:nvPicPr>
          <p:cNvPr id="414" name="Google Shape;414;p5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64763" y="3632100"/>
            <a:ext cx="776800" cy="7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2"/>
          <p:cNvSpPr txBox="1"/>
          <p:nvPr>
            <p:ph type="title" idx="4294967295"/>
          </p:nvPr>
        </p:nvSpPr>
        <p:spPr>
          <a:xfrm>
            <a:off x="114300" y="242761"/>
            <a:ext cx="8915400" cy="4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Definitions &amp; Jargon</a:t>
            </a:r>
            <a:endParaRPr lang="en-GB"/>
          </a:p>
        </p:txBody>
      </p:sp>
      <p:sp>
        <p:nvSpPr>
          <p:cNvPr id="420" name="Google Shape;420;p52"/>
          <p:cNvSpPr txBox="1"/>
          <p:nvPr>
            <p:ph type="sldNum" idx="12"/>
          </p:nvPr>
        </p:nvSpPr>
        <p:spPr>
          <a:xfrm>
            <a:off x="6457950" y="4767263"/>
            <a:ext cx="25719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21" name="Google Shape;421;p52"/>
          <p:cNvSpPr txBox="1"/>
          <p:nvPr>
            <p:ph type="body" idx="1"/>
          </p:nvPr>
        </p:nvSpPr>
        <p:spPr>
          <a:xfrm>
            <a:off x="114299" y="4765618"/>
            <a:ext cx="3745500" cy="273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600"/>
              </a:spcAft>
              <a:buNone/>
            </a:pPr>
          </a:p>
        </p:txBody>
      </p:sp>
      <p:sp>
        <p:nvSpPr>
          <p:cNvPr id="422" name="Google Shape;422;p52"/>
          <p:cNvSpPr txBox="1"/>
          <p:nvPr/>
        </p:nvSpPr>
        <p:spPr>
          <a:xfrm>
            <a:off x="216450" y="871475"/>
            <a:ext cx="5603400" cy="4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300" u="sng">
                <a:solidFill>
                  <a:schemeClr val="dk1"/>
                </a:solidFill>
              </a:rPr>
              <a:t>General definitions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Clash: atoms overlapping in space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Hydrogen-bond: </a:t>
            </a:r>
            <a:r>
              <a:rPr lang="en-GB" sz="1300" b="1">
                <a:solidFill>
                  <a:schemeClr val="dk1"/>
                </a:solidFill>
              </a:rPr>
              <a:t>?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</p:txBody>
      </p:sp>
      <p:pic>
        <p:nvPicPr>
          <p:cNvPr id="423" name="Google Shape;423;p5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878825" y="871475"/>
            <a:ext cx="3151025" cy="2877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3"/>
          <p:cNvSpPr txBox="1"/>
          <p:nvPr>
            <p:ph type="title" idx="4294967295"/>
          </p:nvPr>
        </p:nvSpPr>
        <p:spPr>
          <a:xfrm>
            <a:off x="114300" y="242761"/>
            <a:ext cx="8915400" cy="4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Definitions &amp; Jargon</a:t>
            </a:r>
            <a:endParaRPr lang="en-GB"/>
          </a:p>
        </p:txBody>
      </p:sp>
      <p:sp>
        <p:nvSpPr>
          <p:cNvPr id="429" name="Google Shape;429;p53"/>
          <p:cNvSpPr txBox="1"/>
          <p:nvPr>
            <p:ph type="sldNum" idx="12"/>
          </p:nvPr>
        </p:nvSpPr>
        <p:spPr>
          <a:xfrm>
            <a:off x="6457950" y="4767263"/>
            <a:ext cx="25719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30" name="Google Shape;430;p53"/>
          <p:cNvSpPr txBox="1"/>
          <p:nvPr>
            <p:ph type="body" idx="1"/>
          </p:nvPr>
        </p:nvSpPr>
        <p:spPr>
          <a:xfrm>
            <a:off x="114299" y="4765618"/>
            <a:ext cx="3745500" cy="273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600"/>
              </a:spcAft>
              <a:buNone/>
            </a:pPr>
          </a:p>
        </p:txBody>
      </p:sp>
      <p:sp>
        <p:nvSpPr>
          <p:cNvPr id="431" name="Google Shape;431;p53"/>
          <p:cNvSpPr txBox="1"/>
          <p:nvPr/>
        </p:nvSpPr>
        <p:spPr>
          <a:xfrm>
            <a:off x="216450" y="871475"/>
            <a:ext cx="5603400" cy="4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300" u="sng">
                <a:solidFill>
                  <a:schemeClr val="dk1"/>
                </a:solidFill>
              </a:rPr>
              <a:t>General definitions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Clash: atoms overlapping in space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Hydrogen-bond: non-covalent electrostatic interactions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Hydrophobic: </a:t>
            </a:r>
            <a:r>
              <a:rPr lang="en-GB" sz="1300" b="1">
                <a:solidFill>
                  <a:schemeClr val="dk1"/>
                </a:solidFill>
              </a:rPr>
              <a:t>?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</p:txBody>
      </p:sp>
      <p:pic>
        <p:nvPicPr>
          <p:cNvPr id="432" name="Google Shape;432;p5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878825" y="871475"/>
            <a:ext cx="3151025" cy="2877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4"/>
          <p:cNvSpPr txBox="1"/>
          <p:nvPr>
            <p:ph type="title" idx="4294967295"/>
          </p:nvPr>
        </p:nvSpPr>
        <p:spPr>
          <a:xfrm>
            <a:off x="114300" y="242761"/>
            <a:ext cx="8915400" cy="4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Definitions &amp; Jargon</a:t>
            </a:r>
            <a:endParaRPr lang="en-GB"/>
          </a:p>
        </p:txBody>
      </p:sp>
      <p:sp>
        <p:nvSpPr>
          <p:cNvPr id="438" name="Google Shape;438;p54"/>
          <p:cNvSpPr txBox="1"/>
          <p:nvPr>
            <p:ph type="sldNum" idx="12"/>
          </p:nvPr>
        </p:nvSpPr>
        <p:spPr>
          <a:xfrm>
            <a:off x="6457950" y="4767263"/>
            <a:ext cx="25719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39" name="Google Shape;439;p54"/>
          <p:cNvSpPr txBox="1"/>
          <p:nvPr>
            <p:ph type="body" idx="1"/>
          </p:nvPr>
        </p:nvSpPr>
        <p:spPr>
          <a:xfrm>
            <a:off x="114299" y="4765618"/>
            <a:ext cx="3745500" cy="273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600"/>
              </a:spcAft>
              <a:buNone/>
            </a:pPr>
          </a:p>
        </p:txBody>
      </p:sp>
      <p:sp>
        <p:nvSpPr>
          <p:cNvPr id="440" name="Google Shape;440;p54"/>
          <p:cNvSpPr txBox="1"/>
          <p:nvPr/>
        </p:nvSpPr>
        <p:spPr>
          <a:xfrm>
            <a:off x="216450" y="871475"/>
            <a:ext cx="5603400" cy="4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300" u="sng">
                <a:solidFill>
                  <a:schemeClr val="dk1"/>
                </a:solidFill>
              </a:rPr>
              <a:t>General definitions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Clash: atoms overlapping in space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Hydrogen-bond: non-covalent electrostatic interactions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Hydrophobic: think nonpolar, not favorable energetically in polar solvent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Packing: How closely sidechains fit together</a:t>
            </a:r>
            <a:endParaRPr sz="130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-GB" sz="1300">
                <a:solidFill>
                  <a:schemeClr val="dk1"/>
                </a:solidFill>
              </a:rPr>
              <a:t>We want to remove “voids” without clashing!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</p:txBody>
      </p:sp>
      <p:pic>
        <p:nvPicPr>
          <p:cNvPr id="441" name="Google Shape;441;p5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878825" y="871475"/>
            <a:ext cx="3151025" cy="2877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/>
          <p:nvPr/>
        </p:nvSpPr>
        <p:spPr>
          <a:xfrm>
            <a:off x="1547888" y="2940700"/>
            <a:ext cx="6053400" cy="49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9" name="Google Shape;159;p28"/>
          <p:cNvSpPr txBox="1"/>
          <p:nvPr>
            <p:ph type="title" idx="4294967295"/>
          </p:nvPr>
        </p:nvSpPr>
        <p:spPr>
          <a:xfrm>
            <a:off x="114300" y="242761"/>
            <a:ext cx="8915400" cy="4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 app does it all</a:t>
            </a:r>
            <a:endParaRPr lang="en-GB"/>
          </a:p>
        </p:txBody>
      </p:sp>
      <p:sp>
        <p:nvSpPr>
          <p:cNvPr id="160" name="Google Shape;160;p28"/>
          <p:cNvSpPr txBox="1"/>
          <p:nvPr>
            <p:ph type="sldNum" idx="12"/>
          </p:nvPr>
        </p:nvSpPr>
        <p:spPr>
          <a:xfrm>
            <a:off x="6457950" y="4767263"/>
            <a:ext cx="25719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61" name="Google Shape;161;p28"/>
          <p:cNvSpPr txBox="1"/>
          <p:nvPr/>
        </p:nvSpPr>
        <p:spPr>
          <a:xfrm>
            <a:off x="1542700" y="2266400"/>
            <a:ext cx="10461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Roboto"/>
                <a:ea typeface="Roboto"/>
                <a:cs typeface="Roboto"/>
                <a:sym typeface="Roboto"/>
              </a:rPr>
              <a:t>PyMOL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28"/>
          <p:cNvSpPr/>
          <p:nvPr/>
        </p:nvSpPr>
        <p:spPr>
          <a:xfrm flipH="1">
            <a:off x="1611988" y="2959774"/>
            <a:ext cx="5966100" cy="447600"/>
          </a:xfrm>
          <a:prstGeom prst="rtTriangl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3" name="Google Shape;163;p28"/>
          <p:cNvSpPr txBox="1"/>
          <p:nvPr/>
        </p:nvSpPr>
        <p:spPr>
          <a:xfrm>
            <a:off x="1531526" y="2915300"/>
            <a:ext cx="14691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Visualization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64" name="Google Shape;164;p28"/>
          <p:cNvSpPr txBox="1"/>
          <p:nvPr/>
        </p:nvSpPr>
        <p:spPr>
          <a:xfrm>
            <a:off x="6150193" y="2992553"/>
            <a:ext cx="14691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Design</a:t>
            </a:r>
            <a:endParaRPr sz="1800"/>
          </a:p>
        </p:txBody>
      </p:sp>
      <p:sp>
        <p:nvSpPr>
          <p:cNvPr id="165" name="Google Shape;165;p28"/>
          <p:cNvSpPr txBox="1"/>
          <p:nvPr>
            <p:ph type="body" idx="1"/>
          </p:nvPr>
        </p:nvSpPr>
        <p:spPr>
          <a:xfrm>
            <a:off x="114299" y="4765618"/>
            <a:ext cx="3745500" cy="273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600"/>
              </a:spcAft>
              <a:buNone/>
            </a:pPr>
            <a:r>
              <a:rPr lang="en-GB"/>
              <a:t>(borrowed liberally from Ian Haydon)</a:t>
            </a:r>
            <a:endParaRPr lang="en-GB"/>
          </a:p>
        </p:txBody>
      </p:sp>
      <p:pic>
        <p:nvPicPr>
          <p:cNvPr id="166" name="Google Shape;166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677350" y="1489600"/>
            <a:ext cx="776799" cy="77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/>
          <p:cNvSpPr txBox="1"/>
          <p:nvPr/>
        </p:nvSpPr>
        <p:spPr>
          <a:xfrm>
            <a:off x="6651575" y="2266400"/>
            <a:ext cx="10461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Roboto"/>
                <a:ea typeface="Roboto"/>
                <a:cs typeface="Roboto"/>
                <a:sym typeface="Roboto"/>
              </a:rPr>
              <a:t>Rosetta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28"/>
          <p:cNvSpPr txBox="1"/>
          <p:nvPr/>
        </p:nvSpPr>
        <p:spPr>
          <a:xfrm>
            <a:off x="4097138" y="2266400"/>
            <a:ext cx="10461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Roboto"/>
                <a:ea typeface="Roboto"/>
                <a:cs typeface="Roboto"/>
                <a:sym typeface="Roboto"/>
              </a:rPr>
              <a:t>Foldit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231788" y="1489600"/>
            <a:ext cx="776800" cy="7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817425" y="1416028"/>
            <a:ext cx="714375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8"/>
          <p:cNvSpPr/>
          <p:nvPr/>
        </p:nvSpPr>
        <p:spPr>
          <a:xfrm>
            <a:off x="1510100" y="1268925"/>
            <a:ext cx="1122300" cy="1418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5"/>
          <p:cNvSpPr txBox="1"/>
          <p:nvPr>
            <p:ph type="title" idx="4294967295"/>
          </p:nvPr>
        </p:nvSpPr>
        <p:spPr>
          <a:xfrm>
            <a:off x="114300" y="242761"/>
            <a:ext cx="8915400" cy="4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Definitions &amp; Jargon</a:t>
            </a:r>
            <a:endParaRPr lang="en-GB"/>
          </a:p>
        </p:txBody>
      </p:sp>
      <p:sp>
        <p:nvSpPr>
          <p:cNvPr id="447" name="Google Shape;447;p55"/>
          <p:cNvSpPr txBox="1"/>
          <p:nvPr>
            <p:ph type="sldNum" idx="12"/>
          </p:nvPr>
        </p:nvSpPr>
        <p:spPr>
          <a:xfrm>
            <a:off x="6457950" y="4767263"/>
            <a:ext cx="25719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48" name="Google Shape;448;p55"/>
          <p:cNvSpPr txBox="1"/>
          <p:nvPr>
            <p:ph type="body" idx="1"/>
          </p:nvPr>
        </p:nvSpPr>
        <p:spPr>
          <a:xfrm>
            <a:off x="114299" y="4765618"/>
            <a:ext cx="3745500" cy="273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600"/>
              </a:spcAft>
              <a:buNone/>
            </a:pPr>
          </a:p>
        </p:txBody>
      </p:sp>
      <p:sp>
        <p:nvSpPr>
          <p:cNvPr id="449" name="Google Shape;449;p55"/>
          <p:cNvSpPr txBox="1"/>
          <p:nvPr/>
        </p:nvSpPr>
        <p:spPr>
          <a:xfrm>
            <a:off x="216450" y="871475"/>
            <a:ext cx="5603400" cy="4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300" u="sng">
                <a:solidFill>
                  <a:schemeClr val="dk1"/>
                </a:solidFill>
              </a:rPr>
              <a:t>General definitions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Clash: atoms overlapping in space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Hydrogen-bond: non-covalent electrostatic interactions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Hydrophobic: think nonpolar, not favorable energetically in polar solvent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Packing: How closely sidechains fit together</a:t>
            </a:r>
            <a:endParaRPr sz="130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-GB" sz="1300">
                <a:solidFill>
                  <a:schemeClr val="dk1"/>
                </a:solidFill>
              </a:rPr>
              <a:t>We want to remove “voids” without clashing!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Score: based on Rosetta energy function, which estimates delta G</a:t>
            </a:r>
            <a:endParaRPr sz="130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-GB" sz="1300">
                <a:solidFill>
                  <a:schemeClr val="dk1"/>
                </a:solidFill>
              </a:rPr>
              <a:t>In Foldit, we want a high total score</a:t>
            </a:r>
            <a:endParaRPr sz="130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-GB" sz="1300">
                <a:solidFill>
                  <a:schemeClr val="dk1"/>
                </a:solidFill>
              </a:rPr>
              <a:t>In Rosetta (/real life), happy proteins have low delta G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</p:txBody>
      </p:sp>
      <p:pic>
        <p:nvPicPr>
          <p:cNvPr id="450" name="Google Shape;450;p5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878825" y="871475"/>
            <a:ext cx="3151025" cy="2877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6"/>
          <p:cNvSpPr txBox="1"/>
          <p:nvPr>
            <p:ph type="title" idx="4294967295"/>
          </p:nvPr>
        </p:nvSpPr>
        <p:spPr>
          <a:xfrm>
            <a:off x="114300" y="242761"/>
            <a:ext cx="8915400" cy="4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Definitions &amp; Jargon</a:t>
            </a:r>
            <a:endParaRPr lang="en-GB"/>
          </a:p>
        </p:txBody>
      </p:sp>
      <p:sp>
        <p:nvSpPr>
          <p:cNvPr id="456" name="Google Shape;456;p56"/>
          <p:cNvSpPr txBox="1"/>
          <p:nvPr>
            <p:ph type="sldNum" idx="12"/>
          </p:nvPr>
        </p:nvSpPr>
        <p:spPr>
          <a:xfrm>
            <a:off x="6457950" y="4767263"/>
            <a:ext cx="25719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57" name="Google Shape;457;p56"/>
          <p:cNvSpPr txBox="1"/>
          <p:nvPr>
            <p:ph type="body" idx="1"/>
          </p:nvPr>
        </p:nvSpPr>
        <p:spPr>
          <a:xfrm>
            <a:off x="114299" y="4765618"/>
            <a:ext cx="3745500" cy="273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600"/>
              </a:spcAft>
              <a:buNone/>
            </a:pPr>
          </a:p>
        </p:txBody>
      </p:sp>
      <p:sp>
        <p:nvSpPr>
          <p:cNvPr id="458" name="Google Shape;458;p56"/>
          <p:cNvSpPr txBox="1"/>
          <p:nvPr/>
        </p:nvSpPr>
        <p:spPr>
          <a:xfrm>
            <a:off x="216450" y="871475"/>
            <a:ext cx="5603400" cy="4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300" u="sng">
                <a:solidFill>
                  <a:schemeClr val="dk1"/>
                </a:solidFill>
              </a:rPr>
              <a:t>General definitions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Clash: atoms overlapping in space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Hydrogen-bond: non-covalent electrostatic interactions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Hydrophobic: think nonpolar, not favorable energetically in polar solvent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Packing: How closely sidechains fit together</a:t>
            </a:r>
            <a:endParaRPr sz="130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-GB" sz="1300">
                <a:solidFill>
                  <a:schemeClr val="dk1"/>
                </a:solidFill>
              </a:rPr>
              <a:t>We want to remove “voids” without clashing!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Score: based on Rosetta energy function, which estimates delta G</a:t>
            </a:r>
            <a:endParaRPr sz="130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-GB" sz="1300">
                <a:solidFill>
                  <a:schemeClr val="dk1"/>
                </a:solidFill>
              </a:rPr>
              <a:t>In Foldit, we want a high total score</a:t>
            </a:r>
            <a:endParaRPr sz="130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-GB" sz="1300">
                <a:solidFill>
                  <a:schemeClr val="dk1"/>
                </a:solidFill>
              </a:rPr>
              <a:t>In Rosetta (/real life), happy proteins have low delta G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Void: Empty space in the protein core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</p:txBody>
      </p:sp>
      <p:pic>
        <p:nvPicPr>
          <p:cNvPr id="459" name="Google Shape;459;p5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878825" y="871475"/>
            <a:ext cx="3151025" cy="2877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7"/>
          <p:cNvSpPr txBox="1"/>
          <p:nvPr>
            <p:ph type="title" idx="4294967295"/>
          </p:nvPr>
        </p:nvSpPr>
        <p:spPr>
          <a:xfrm>
            <a:off x="114300" y="242761"/>
            <a:ext cx="8915400" cy="4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Definitions &amp; Jargon</a:t>
            </a:r>
            <a:endParaRPr lang="en-GB"/>
          </a:p>
        </p:txBody>
      </p:sp>
      <p:sp>
        <p:nvSpPr>
          <p:cNvPr id="465" name="Google Shape;465;p57"/>
          <p:cNvSpPr txBox="1"/>
          <p:nvPr>
            <p:ph type="sldNum" idx="12"/>
          </p:nvPr>
        </p:nvSpPr>
        <p:spPr>
          <a:xfrm>
            <a:off x="6457950" y="4767263"/>
            <a:ext cx="25719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66" name="Google Shape;466;p57"/>
          <p:cNvSpPr txBox="1"/>
          <p:nvPr>
            <p:ph type="body" idx="1"/>
          </p:nvPr>
        </p:nvSpPr>
        <p:spPr>
          <a:xfrm>
            <a:off x="114299" y="4765618"/>
            <a:ext cx="3745500" cy="273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600"/>
              </a:spcAft>
              <a:buNone/>
            </a:pPr>
          </a:p>
        </p:txBody>
      </p:sp>
      <p:sp>
        <p:nvSpPr>
          <p:cNvPr id="467" name="Google Shape;467;p57"/>
          <p:cNvSpPr txBox="1"/>
          <p:nvPr/>
        </p:nvSpPr>
        <p:spPr>
          <a:xfrm>
            <a:off x="216450" y="871475"/>
            <a:ext cx="5603400" cy="4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300" u="sng">
                <a:solidFill>
                  <a:schemeClr val="dk1"/>
                </a:solidFill>
              </a:rPr>
              <a:t>General definitions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Clash: atoms overlapping in space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Hydrogen-bond: non-covalent electrostatic interactions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Hydrophobic: think nonpolar, not favorable energetically in polar solvent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Packing: How closely sidechains fit together</a:t>
            </a:r>
            <a:endParaRPr sz="130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-GB" sz="1300">
                <a:solidFill>
                  <a:schemeClr val="dk1"/>
                </a:solidFill>
              </a:rPr>
              <a:t>We want to remove “voids” without clashing!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Score: based on Rosetta energy function, which estimates delta G</a:t>
            </a:r>
            <a:endParaRPr sz="130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-GB" sz="1300">
                <a:solidFill>
                  <a:schemeClr val="dk1"/>
                </a:solidFill>
              </a:rPr>
              <a:t>In Foldit, we want a high total score</a:t>
            </a:r>
            <a:endParaRPr sz="130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-GB" sz="1300">
                <a:solidFill>
                  <a:schemeClr val="dk1"/>
                </a:solidFill>
              </a:rPr>
              <a:t>In Rosetta (/real life), happy proteins have low delta G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Void: Empty space in the protein core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u="sng">
                <a:solidFill>
                  <a:schemeClr val="dk1"/>
                </a:solidFill>
              </a:rPr>
              <a:t>Foldit definitions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Shake: move protein </a:t>
            </a:r>
            <a:r>
              <a:rPr lang="en-GB" sz="1300" u="sng">
                <a:solidFill>
                  <a:schemeClr val="dk1"/>
                </a:solidFill>
              </a:rPr>
              <a:t>sidechains</a:t>
            </a:r>
            <a:r>
              <a:rPr lang="en-GB" sz="1300">
                <a:solidFill>
                  <a:schemeClr val="dk1"/>
                </a:solidFill>
              </a:rPr>
              <a:t> to optimize energy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Wiggle: move protein </a:t>
            </a:r>
            <a:r>
              <a:rPr lang="en-GB" sz="1300" u="sng">
                <a:solidFill>
                  <a:schemeClr val="dk1"/>
                </a:solidFill>
              </a:rPr>
              <a:t>backbone &amp; sidechains</a:t>
            </a:r>
            <a:r>
              <a:rPr lang="en-GB" sz="1300">
                <a:solidFill>
                  <a:schemeClr val="dk1"/>
                </a:solidFill>
              </a:rPr>
              <a:t> to optimize energy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</p:txBody>
      </p:sp>
      <p:pic>
        <p:nvPicPr>
          <p:cNvPr id="468" name="Google Shape;468;p5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878825" y="871475"/>
            <a:ext cx="3151025" cy="2877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8"/>
          <p:cNvSpPr txBox="1"/>
          <p:nvPr>
            <p:ph type="title" idx="4294967295"/>
          </p:nvPr>
        </p:nvSpPr>
        <p:spPr>
          <a:xfrm>
            <a:off x="114300" y="242761"/>
            <a:ext cx="8915400" cy="4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Definitions &amp; Jargon</a:t>
            </a:r>
            <a:endParaRPr lang="en-GB"/>
          </a:p>
        </p:txBody>
      </p:sp>
      <p:sp>
        <p:nvSpPr>
          <p:cNvPr id="474" name="Google Shape;474;p58"/>
          <p:cNvSpPr txBox="1"/>
          <p:nvPr>
            <p:ph type="sldNum" idx="12"/>
          </p:nvPr>
        </p:nvSpPr>
        <p:spPr>
          <a:xfrm>
            <a:off x="6457950" y="4767263"/>
            <a:ext cx="25719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75" name="Google Shape;475;p58"/>
          <p:cNvSpPr txBox="1"/>
          <p:nvPr>
            <p:ph type="body" idx="1"/>
          </p:nvPr>
        </p:nvSpPr>
        <p:spPr>
          <a:xfrm>
            <a:off x="114299" y="4765618"/>
            <a:ext cx="3745500" cy="273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600"/>
              </a:spcAft>
              <a:buNone/>
            </a:pPr>
          </a:p>
        </p:txBody>
      </p:sp>
      <p:sp>
        <p:nvSpPr>
          <p:cNvPr id="476" name="Google Shape;476;p58"/>
          <p:cNvSpPr txBox="1"/>
          <p:nvPr/>
        </p:nvSpPr>
        <p:spPr>
          <a:xfrm>
            <a:off x="216450" y="871475"/>
            <a:ext cx="5603400" cy="4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300" u="sng">
                <a:solidFill>
                  <a:schemeClr val="dk1"/>
                </a:solidFill>
              </a:rPr>
              <a:t>General definitions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Clash: atoms overlapping in space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Hydrogen-bond: non-covalent electrostatic interactions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Hydrophobic: think nonpolar, not favorable energetically in polar solvent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Packing: How closely sidechains fit together</a:t>
            </a:r>
            <a:endParaRPr sz="130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-GB" sz="1300">
                <a:solidFill>
                  <a:schemeClr val="dk1"/>
                </a:solidFill>
              </a:rPr>
              <a:t>We want to remove “voids” without clashing!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Score: based on Rosetta energy function, which estimates delta G</a:t>
            </a:r>
            <a:endParaRPr sz="130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-GB" sz="1300">
                <a:solidFill>
                  <a:schemeClr val="dk1"/>
                </a:solidFill>
              </a:rPr>
              <a:t>In Foldit, we want a high total score</a:t>
            </a:r>
            <a:endParaRPr sz="130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-GB" sz="1300">
                <a:solidFill>
                  <a:schemeClr val="dk1"/>
                </a:solidFill>
              </a:rPr>
              <a:t>In Rosetta (/real life), happy proteins have low delta G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Void: Empty space in the protein core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u="sng">
                <a:solidFill>
                  <a:schemeClr val="dk1"/>
                </a:solidFill>
              </a:rPr>
              <a:t>Foldit definitions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Shake: move protein </a:t>
            </a:r>
            <a:r>
              <a:rPr lang="en-GB" sz="1300" u="sng">
                <a:solidFill>
                  <a:schemeClr val="dk1"/>
                </a:solidFill>
              </a:rPr>
              <a:t>sidechains</a:t>
            </a:r>
            <a:r>
              <a:rPr lang="en-GB" sz="1300">
                <a:solidFill>
                  <a:schemeClr val="dk1"/>
                </a:solidFill>
              </a:rPr>
              <a:t> to optimize energy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</a:rPr>
              <a:t>Wiggle: move protein </a:t>
            </a:r>
            <a:r>
              <a:rPr lang="en-GB" sz="1300" u="sng">
                <a:solidFill>
                  <a:schemeClr val="dk1"/>
                </a:solidFill>
              </a:rPr>
              <a:t>backbone &amp; sidechains</a:t>
            </a:r>
            <a:r>
              <a:rPr lang="en-GB" sz="1300">
                <a:solidFill>
                  <a:schemeClr val="dk1"/>
                </a:solidFill>
              </a:rPr>
              <a:t> to optimize energy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</p:txBody>
      </p:sp>
      <p:pic>
        <p:nvPicPr>
          <p:cNvPr id="477" name="Google Shape;477;p5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878825" y="871475"/>
            <a:ext cx="3151025" cy="287793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58"/>
          <p:cNvSpPr txBox="1"/>
          <p:nvPr/>
        </p:nvSpPr>
        <p:spPr>
          <a:xfrm>
            <a:off x="6351425" y="3904497"/>
            <a:ext cx="2403000" cy="537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Wiggle or shake could resolve this clash &amp; optimize packing!</a:t>
            </a:r>
            <a:endParaRPr sz="1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9"/>
          <p:cNvSpPr txBox="1"/>
          <p:nvPr>
            <p:ph type="title" idx="4294967295"/>
          </p:nvPr>
        </p:nvSpPr>
        <p:spPr>
          <a:xfrm>
            <a:off x="114300" y="242761"/>
            <a:ext cx="8915400" cy="4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Homework for this week</a:t>
            </a:r>
            <a:endParaRPr lang="en-GB"/>
          </a:p>
        </p:txBody>
      </p:sp>
      <p:sp>
        <p:nvSpPr>
          <p:cNvPr id="484" name="Google Shape;484;p59"/>
          <p:cNvSpPr txBox="1"/>
          <p:nvPr>
            <p:ph type="sldNum" idx="12"/>
          </p:nvPr>
        </p:nvSpPr>
        <p:spPr>
          <a:xfrm>
            <a:off x="6457950" y="4767263"/>
            <a:ext cx="25719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85" name="Google Shape;485;p59"/>
          <p:cNvSpPr txBox="1"/>
          <p:nvPr>
            <p:ph type="body" idx="1"/>
          </p:nvPr>
        </p:nvSpPr>
        <p:spPr>
          <a:xfrm>
            <a:off x="114299" y="4765618"/>
            <a:ext cx="3745500" cy="273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600"/>
              </a:spcAft>
              <a:buNone/>
            </a:pPr>
          </a:p>
        </p:txBody>
      </p:sp>
      <p:sp>
        <p:nvSpPr>
          <p:cNvPr id="486" name="Google Shape;486;p59"/>
          <p:cNvSpPr txBox="1"/>
          <p:nvPr/>
        </p:nvSpPr>
        <p:spPr>
          <a:xfrm>
            <a:off x="216450" y="871475"/>
            <a:ext cx="5603400" cy="4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-GB" sz="1700">
                <a:solidFill>
                  <a:schemeClr val="dk1"/>
                </a:solidFill>
              </a:rPr>
              <a:t>Download Foldit &amp; set up your account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-GB" sz="1700">
                <a:solidFill>
                  <a:schemeClr val="dk1"/>
                </a:solidFill>
              </a:rPr>
              <a:t>Progress through the tutorials</a:t>
            </a:r>
            <a:endParaRPr sz="1700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-GB">
                <a:solidFill>
                  <a:schemeClr val="dk1"/>
                </a:solidFill>
              </a:rPr>
              <a:t>Go through (at least) “Wiggle!”</a:t>
            </a:r>
            <a:endParaRPr>
              <a:solidFill>
                <a:schemeClr val="dk1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-GB" sz="1700">
                <a:solidFill>
                  <a:schemeClr val="dk1"/>
                </a:solidFill>
              </a:rPr>
              <a:t>Download pymol and get an academic license to activate</a:t>
            </a:r>
            <a:endParaRPr sz="17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300">
              <a:solidFill>
                <a:schemeClr val="dk1"/>
              </a:solidFill>
            </a:endParaRPr>
          </a:p>
        </p:txBody>
      </p:sp>
      <p:pic>
        <p:nvPicPr>
          <p:cNvPr id="487" name="Google Shape;487;p5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736575" y="140425"/>
            <a:ext cx="3293126" cy="257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5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865850" y="2594325"/>
            <a:ext cx="3031623" cy="244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0"/>
          <p:cNvSpPr txBox="1"/>
          <p:nvPr>
            <p:ph type="title" idx="4294967295"/>
          </p:nvPr>
        </p:nvSpPr>
        <p:spPr>
          <a:xfrm>
            <a:off x="114300" y="242761"/>
            <a:ext cx="8915400" cy="4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Homework for this week</a:t>
            </a:r>
            <a:endParaRPr lang="en-GB"/>
          </a:p>
        </p:txBody>
      </p:sp>
      <p:sp>
        <p:nvSpPr>
          <p:cNvPr id="494" name="Google Shape;494;p60"/>
          <p:cNvSpPr txBox="1"/>
          <p:nvPr>
            <p:ph type="sldNum" idx="12"/>
          </p:nvPr>
        </p:nvSpPr>
        <p:spPr>
          <a:xfrm>
            <a:off x="6457950" y="4767263"/>
            <a:ext cx="25719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95" name="Google Shape;495;p60"/>
          <p:cNvSpPr txBox="1"/>
          <p:nvPr>
            <p:ph type="body" idx="1"/>
          </p:nvPr>
        </p:nvSpPr>
        <p:spPr>
          <a:xfrm>
            <a:off x="114299" y="4765618"/>
            <a:ext cx="3745500" cy="273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600"/>
              </a:spcAft>
              <a:buNone/>
            </a:pPr>
          </a:p>
        </p:txBody>
      </p:sp>
      <p:sp>
        <p:nvSpPr>
          <p:cNvPr id="496" name="Google Shape;496;p60"/>
          <p:cNvSpPr txBox="1"/>
          <p:nvPr/>
        </p:nvSpPr>
        <p:spPr>
          <a:xfrm>
            <a:off x="216450" y="871475"/>
            <a:ext cx="5603400" cy="4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-GB" sz="1700">
                <a:solidFill>
                  <a:schemeClr val="dk1"/>
                </a:solidFill>
              </a:rPr>
              <a:t>Download Foldit &amp; set up your account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-GB" sz="1700">
                <a:solidFill>
                  <a:schemeClr val="dk1"/>
                </a:solidFill>
              </a:rPr>
              <a:t>Progress through the tutorials</a:t>
            </a:r>
            <a:endParaRPr sz="1700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-GB">
                <a:solidFill>
                  <a:schemeClr val="dk1"/>
                </a:solidFill>
              </a:rPr>
              <a:t>Go through (at least) “Wiggle!”</a:t>
            </a:r>
            <a:endParaRPr>
              <a:solidFill>
                <a:schemeClr val="dk1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-GB" sz="1700">
                <a:solidFill>
                  <a:schemeClr val="dk1"/>
                </a:solidFill>
              </a:rPr>
              <a:t>Download pymol and get an academic license to activate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Later in the week we will send you your nanocage for the rest of the project-- see if you can extract and save a PDB file of just chain A!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300">
              <a:solidFill>
                <a:schemeClr val="dk1"/>
              </a:solidFill>
            </a:endParaRPr>
          </a:p>
        </p:txBody>
      </p:sp>
      <p:pic>
        <p:nvPicPr>
          <p:cNvPr id="497" name="Google Shape;497;p6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736575" y="140425"/>
            <a:ext cx="3293126" cy="257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6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865850" y="2594325"/>
            <a:ext cx="3031623" cy="244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 idx="4294967295"/>
          </p:nvPr>
        </p:nvSpPr>
        <p:spPr>
          <a:xfrm>
            <a:off x="114300" y="242761"/>
            <a:ext cx="8915400" cy="4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PyMOL is great for protein visualization</a:t>
            </a:r>
            <a:endParaRPr lang="en-GB"/>
          </a:p>
        </p:txBody>
      </p:sp>
      <p:sp>
        <p:nvSpPr>
          <p:cNvPr id="177" name="Google Shape;177;p29"/>
          <p:cNvSpPr txBox="1"/>
          <p:nvPr>
            <p:ph type="sldNum" idx="12"/>
          </p:nvPr>
        </p:nvSpPr>
        <p:spPr>
          <a:xfrm>
            <a:off x="6457950" y="4767263"/>
            <a:ext cx="25719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178" name="Google Shape;178;p2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642625" y="770600"/>
            <a:ext cx="5338325" cy="43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9"/>
          <p:cNvSpPr txBox="1"/>
          <p:nvPr/>
        </p:nvSpPr>
        <p:spPr>
          <a:xfrm>
            <a:off x="2024450" y="738975"/>
            <a:ext cx="31875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 idx="4294967295"/>
          </p:nvPr>
        </p:nvSpPr>
        <p:spPr>
          <a:xfrm>
            <a:off x="114300" y="242761"/>
            <a:ext cx="8915400" cy="4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PyMOL is great for protein visualization</a:t>
            </a:r>
            <a:endParaRPr lang="en-GB"/>
          </a:p>
        </p:txBody>
      </p:sp>
      <p:sp>
        <p:nvSpPr>
          <p:cNvPr id="185" name="Google Shape;185;p30"/>
          <p:cNvSpPr txBox="1"/>
          <p:nvPr>
            <p:ph type="sldNum" idx="12"/>
          </p:nvPr>
        </p:nvSpPr>
        <p:spPr>
          <a:xfrm>
            <a:off x="6457950" y="4767263"/>
            <a:ext cx="25719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186" name="Google Shape;186;p3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642625" y="770600"/>
            <a:ext cx="5338325" cy="43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0"/>
          <p:cNvSpPr txBox="1"/>
          <p:nvPr/>
        </p:nvSpPr>
        <p:spPr>
          <a:xfrm>
            <a:off x="2024450" y="738975"/>
            <a:ext cx="31875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8" name="Google Shape;188;p30"/>
          <p:cNvSpPr/>
          <p:nvPr/>
        </p:nvSpPr>
        <p:spPr>
          <a:xfrm>
            <a:off x="1572450" y="738975"/>
            <a:ext cx="3639600" cy="420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9" name="Google Shape;189;p30"/>
          <p:cNvSpPr txBox="1"/>
          <p:nvPr/>
        </p:nvSpPr>
        <p:spPr>
          <a:xfrm>
            <a:off x="0" y="1003950"/>
            <a:ext cx="1457400" cy="16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CC0000"/>
                </a:solidFill>
              </a:rPr>
              <a:t>Command-line</a:t>
            </a:r>
            <a:endParaRPr b="1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 idx="4294967295"/>
          </p:nvPr>
        </p:nvSpPr>
        <p:spPr>
          <a:xfrm>
            <a:off x="114300" y="242761"/>
            <a:ext cx="8915400" cy="4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PyMOL is great for protein visualization</a:t>
            </a:r>
            <a:endParaRPr lang="en-GB"/>
          </a:p>
        </p:txBody>
      </p:sp>
      <p:sp>
        <p:nvSpPr>
          <p:cNvPr id="195" name="Google Shape;195;p31"/>
          <p:cNvSpPr txBox="1"/>
          <p:nvPr>
            <p:ph type="sldNum" idx="12"/>
          </p:nvPr>
        </p:nvSpPr>
        <p:spPr>
          <a:xfrm>
            <a:off x="6457950" y="4767263"/>
            <a:ext cx="25719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196" name="Google Shape;196;p3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642625" y="770600"/>
            <a:ext cx="5338325" cy="43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1"/>
          <p:cNvSpPr txBox="1"/>
          <p:nvPr/>
        </p:nvSpPr>
        <p:spPr>
          <a:xfrm>
            <a:off x="2024450" y="738975"/>
            <a:ext cx="31875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8" name="Google Shape;198;p31"/>
          <p:cNvSpPr/>
          <p:nvPr/>
        </p:nvSpPr>
        <p:spPr>
          <a:xfrm>
            <a:off x="1572450" y="738975"/>
            <a:ext cx="3639600" cy="420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9" name="Google Shape;199;p31"/>
          <p:cNvSpPr txBox="1"/>
          <p:nvPr/>
        </p:nvSpPr>
        <p:spPr>
          <a:xfrm>
            <a:off x="0" y="1003950"/>
            <a:ext cx="1457400" cy="16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CC0000"/>
                </a:solidFill>
              </a:rPr>
              <a:t>Command-line</a:t>
            </a:r>
            <a:endParaRPr sz="1300" b="1">
              <a:solidFill>
                <a:srgbClr val="CC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CC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E69138"/>
                </a:solidFill>
              </a:rPr>
              <a:t>Pre-set commands</a:t>
            </a:r>
            <a:endParaRPr sz="1300" b="1">
              <a:solidFill>
                <a:srgbClr val="E69138"/>
              </a:solidFill>
            </a:endParaRPr>
          </a:p>
        </p:txBody>
      </p:sp>
      <p:sp>
        <p:nvSpPr>
          <p:cNvPr id="200" name="Google Shape;200;p31"/>
          <p:cNvSpPr/>
          <p:nvPr/>
        </p:nvSpPr>
        <p:spPr>
          <a:xfrm>
            <a:off x="5309725" y="1159875"/>
            <a:ext cx="1671300" cy="273900"/>
          </a:xfrm>
          <a:prstGeom prst="rect">
            <a:avLst/>
          </a:prstGeom>
          <a:noFill/>
          <a:ln w="3810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type="title" idx="4294967295"/>
          </p:nvPr>
        </p:nvSpPr>
        <p:spPr>
          <a:xfrm>
            <a:off x="114300" y="242761"/>
            <a:ext cx="8915400" cy="4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PyMOL is great for protein visualization</a:t>
            </a:r>
            <a:endParaRPr lang="en-GB"/>
          </a:p>
        </p:txBody>
      </p:sp>
      <p:sp>
        <p:nvSpPr>
          <p:cNvPr id="206" name="Google Shape;206;p32"/>
          <p:cNvSpPr txBox="1"/>
          <p:nvPr>
            <p:ph type="sldNum" idx="12"/>
          </p:nvPr>
        </p:nvSpPr>
        <p:spPr>
          <a:xfrm>
            <a:off x="6457950" y="4767263"/>
            <a:ext cx="25719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07" name="Google Shape;207;p3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642625" y="770599"/>
            <a:ext cx="5338324" cy="431735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2"/>
          <p:cNvSpPr/>
          <p:nvPr/>
        </p:nvSpPr>
        <p:spPr>
          <a:xfrm>
            <a:off x="1572450" y="738975"/>
            <a:ext cx="3639600" cy="420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9" name="Google Shape;209;p32"/>
          <p:cNvSpPr txBox="1"/>
          <p:nvPr/>
        </p:nvSpPr>
        <p:spPr>
          <a:xfrm>
            <a:off x="0" y="1003950"/>
            <a:ext cx="1457400" cy="16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CC0000"/>
                </a:solidFill>
              </a:rPr>
              <a:t>Command-line</a:t>
            </a:r>
            <a:endParaRPr sz="1300" b="1">
              <a:solidFill>
                <a:srgbClr val="CC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CC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E69138"/>
                </a:solidFill>
              </a:rPr>
              <a:t>Pre-set commands</a:t>
            </a:r>
            <a:endParaRPr sz="1300" b="1">
              <a:solidFill>
                <a:srgbClr val="E69138"/>
              </a:solidFill>
            </a:endParaRPr>
          </a:p>
        </p:txBody>
      </p:sp>
      <p:sp>
        <p:nvSpPr>
          <p:cNvPr id="210" name="Google Shape;210;p32"/>
          <p:cNvSpPr/>
          <p:nvPr/>
        </p:nvSpPr>
        <p:spPr>
          <a:xfrm>
            <a:off x="5309725" y="1159875"/>
            <a:ext cx="1671300" cy="273900"/>
          </a:xfrm>
          <a:prstGeom prst="rect">
            <a:avLst/>
          </a:prstGeom>
          <a:noFill/>
          <a:ln w="3810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>
            <p:ph type="title" idx="4294967295"/>
          </p:nvPr>
        </p:nvSpPr>
        <p:spPr>
          <a:xfrm>
            <a:off x="114300" y="242761"/>
            <a:ext cx="8915400" cy="4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PyMOL is great for protein visualization</a:t>
            </a:r>
            <a:endParaRPr lang="en-GB"/>
          </a:p>
        </p:txBody>
      </p:sp>
      <p:sp>
        <p:nvSpPr>
          <p:cNvPr id="216" name="Google Shape;216;p33"/>
          <p:cNvSpPr txBox="1"/>
          <p:nvPr>
            <p:ph type="sldNum" idx="12"/>
          </p:nvPr>
        </p:nvSpPr>
        <p:spPr>
          <a:xfrm>
            <a:off x="6457950" y="4767263"/>
            <a:ext cx="25719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17" name="Google Shape;217;p3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642625" y="770600"/>
            <a:ext cx="5338325" cy="43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3"/>
          <p:cNvSpPr txBox="1"/>
          <p:nvPr/>
        </p:nvSpPr>
        <p:spPr>
          <a:xfrm>
            <a:off x="2024450" y="738975"/>
            <a:ext cx="31875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33"/>
          <p:cNvSpPr/>
          <p:nvPr/>
        </p:nvSpPr>
        <p:spPr>
          <a:xfrm>
            <a:off x="1572450" y="738975"/>
            <a:ext cx="3639600" cy="420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0" name="Google Shape;220;p33"/>
          <p:cNvSpPr txBox="1"/>
          <p:nvPr/>
        </p:nvSpPr>
        <p:spPr>
          <a:xfrm>
            <a:off x="0" y="1003950"/>
            <a:ext cx="1457400" cy="26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CC0000"/>
                </a:solidFill>
              </a:rPr>
              <a:t>Command-line</a:t>
            </a:r>
            <a:endParaRPr sz="1300" b="1">
              <a:solidFill>
                <a:srgbClr val="CC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CC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E69138"/>
                </a:solidFill>
              </a:rPr>
              <a:t>Pre-set commands</a:t>
            </a:r>
            <a:endParaRPr sz="1300" b="1">
              <a:solidFill>
                <a:srgbClr val="E6913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E6913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6AA84F"/>
                </a:solidFill>
              </a:rPr>
              <a:t>Adjust selection mode</a:t>
            </a:r>
            <a:endParaRPr sz="1300" b="1">
              <a:solidFill>
                <a:srgbClr val="6AA84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6AA84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6AA84F"/>
              </a:solidFill>
            </a:endParaRPr>
          </a:p>
        </p:txBody>
      </p:sp>
      <p:sp>
        <p:nvSpPr>
          <p:cNvPr id="221" name="Google Shape;221;p33"/>
          <p:cNvSpPr/>
          <p:nvPr/>
        </p:nvSpPr>
        <p:spPr>
          <a:xfrm>
            <a:off x="5309725" y="1159875"/>
            <a:ext cx="1671300" cy="273900"/>
          </a:xfrm>
          <a:prstGeom prst="rect">
            <a:avLst/>
          </a:prstGeom>
          <a:noFill/>
          <a:ln w="3810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2" name="Google Shape;222;p33"/>
          <p:cNvSpPr/>
          <p:nvPr/>
        </p:nvSpPr>
        <p:spPr>
          <a:xfrm>
            <a:off x="5360825" y="4686725"/>
            <a:ext cx="1222800" cy="221700"/>
          </a:xfrm>
          <a:prstGeom prst="rect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6AA84F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 idx="4294967295"/>
          </p:nvPr>
        </p:nvSpPr>
        <p:spPr>
          <a:xfrm>
            <a:off x="114300" y="242761"/>
            <a:ext cx="8915400" cy="4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PyMOL is great for protein visualization</a:t>
            </a:r>
            <a:endParaRPr lang="en-GB"/>
          </a:p>
        </p:txBody>
      </p:sp>
      <p:sp>
        <p:nvSpPr>
          <p:cNvPr id="228" name="Google Shape;228;p34"/>
          <p:cNvSpPr txBox="1"/>
          <p:nvPr>
            <p:ph type="sldNum" idx="12"/>
          </p:nvPr>
        </p:nvSpPr>
        <p:spPr>
          <a:xfrm>
            <a:off x="6457950" y="4767263"/>
            <a:ext cx="25719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29" name="Google Shape;229;p34"/>
          <p:cNvSpPr txBox="1"/>
          <p:nvPr/>
        </p:nvSpPr>
        <p:spPr>
          <a:xfrm>
            <a:off x="0" y="1003950"/>
            <a:ext cx="1457400" cy="26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CC0000"/>
                </a:solidFill>
              </a:rPr>
              <a:t>Command-line</a:t>
            </a:r>
            <a:endParaRPr sz="1300" b="1">
              <a:solidFill>
                <a:srgbClr val="CC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CC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E69138"/>
                </a:solidFill>
              </a:rPr>
              <a:t>Pre-set commands</a:t>
            </a:r>
            <a:endParaRPr sz="1300" b="1">
              <a:solidFill>
                <a:srgbClr val="E6913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E6913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6AA84F"/>
                </a:solidFill>
              </a:rPr>
              <a:t>Adjust selection mode</a:t>
            </a:r>
            <a:endParaRPr sz="1300" b="1">
              <a:solidFill>
                <a:srgbClr val="6AA84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6AA84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674EA7"/>
                </a:solidFill>
              </a:rPr>
              <a:t>Additional options (Measurement, Mutagenesis can be helpful)</a:t>
            </a:r>
            <a:endParaRPr sz="1300" b="1">
              <a:solidFill>
                <a:srgbClr val="674EA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6AA84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6AA84F"/>
              </a:solidFill>
            </a:endParaRPr>
          </a:p>
        </p:txBody>
      </p:sp>
      <p:pic>
        <p:nvPicPr>
          <p:cNvPr id="230" name="Google Shape;230;p3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609800" y="885049"/>
            <a:ext cx="5177218" cy="425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4"/>
          <p:cNvSpPr/>
          <p:nvPr/>
        </p:nvSpPr>
        <p:spPr>
          <a:xfrm>
            <a:off x="1544375" y="2096250"/>
            <a:ext cx="3987000" cy="273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2" name="Google Shape;232;p34"/>
          <p:cNvSpPr/>
          <p:nvPr/>
        </p:nvSpPr>
        <p:spPr>
          <a:xfrm>
            <a:off x="5598075" y="2370150"/>
            <a:ext cx="1242600" cy="201600"/>
          </a:xfrm>
          <a:prstGeom prst="rect">
            <a:avLst/>
          </a:prstGeom>
          <a:noFill/>
          <a:ln w="3810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3" name="Google Shape;233;p34"/>
          <p:cNvSpPr/>
          <p:nvPr/>
        </p:nvSpPr>
        <p:spPr>
          <a:xfrm>
            <a:off x="5533975" y="4877150"/>
            <a:ext cx="1010400" cy="138000"/>
          </a:xfrm>
          <a:prstGeom prst="rect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6AA84F"/>
              </a:highlight>
            </a:endParaRPr>
          </a:p>
        </p:txBody>
      </p:sp>
      <p:sp>
        <p:nvSpPr>
          <p:cNvPr id="234" name="Google Shape;234;p34"/>
          <p:cNvSpPr/>
          <p:nvPr/>
        </p:nvSpPr>
        <p:spPr>
          <a:xfrm>
            <a:off x="1609800" y="847025"/>
            <a:ext cx="3921600" cy="201600"/>
          </a:xfrm>
          <a:prstGeom prst="rect">
            <a:avLst/>
          </a:prstGeom>
          <a:noFill/>
          <a:ln w="3810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7864</Words>
  <Application>WPS Presentation</Application>
  <PresentationFormat/>
  <Paragraphs>501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35</vt:i4>
      </vt:variant>
    </vt:vector>
  </HeadingPairs>
  <TitlesOfParts>
    <vt:vector size="46" baseType="lpstr">
      <vt:lpstr>Arial</vt:lpstr>
      <vt:lpstr>SimSun</vt:lpstr>
      <vt:lpstr>Wingdings</vt:lpstr>
      <vt:lpstr>Arial</vt:lpstr>
      <vt:lpstr>Roboto</vt:lpstr>
      <vt:lpstr>Gubbi</vt:lpstr>
      <vt:lpstr>Courier New</vt:lpstr>
      <vt:lpstr>微软雅黑</vt:lpstr>
      <vt:lpstr>Arial Unicode MS</vt:lpstr>
      <vt:lpstr>Simple Light</vt:lpstr>
      <vt:lpstr>Office Theme</vt:lpstr>
      <vt:lpstr>PyMOL and Foldit</vt:lpstr>
      <vt:lpstr>No app does it all</vt:lpstr>
      <vt:lpstr>No app does it all</vt:lpstr>
      <vt:lpstr>PyMOL is great for protein visualization</vt:lpstr>
      <vt:lpstr>PyMOL is great for protein visualization</vt:lpstr>
      <vt:lpstr>PyMOL is great for protein visualization</vt:lpstr>
      <vt:lpstr>PyMOL is great for protein visualization</vt:lpstr>
      <vt:lpstr>PyMOL is great for protein visualization</vt:lpstr>
      <vt:lpstr>PyMOL is great for protein visualization</vt:lpstr>
      <vt:lpstr>PyMOL command-line getting started</vt:lpstr>
      <vt:lpstr>PyMOL command-line getting started</vt:lpstr>
      <vt:lpstr>PyMOL command-line getting started</vt:lpstr>
      <vt:lpstr>PyMOL command-line getting started</vt:lpstr>
      <vt:lpstr>PyMOL command-line getting started</vt:lpstr>
      <vt:lpstr>PyMOL command-line getting started</vt:lpstr>
      <vt:lpstr>PyMOL command-line getting started</vt:lpstr>
      <vt:lpstr>PyMOL command-line getting started</vt:lpstr>
      <vt:lpstr>PyMOL command-line getting started</vt:lpstr>
      <vt:lpstr>PyMOL command-line getting started</vt:lpstr>
      <vt:lpstr>PyMOL command-line getting started</vt:lpstr>
      <vt:lpstr>Foldit: A tool to visualize &amp; design proteins</vt:lpstr>
      <vt:lpstr>Foldit: folds proteins to find energy minima</vt:lpstr>
      <vt:lpstr>Foldit: folds proteins to find energy minima</vt:lpstr>
      <vt:lpstr>Foldit: folds proteins to find energy minima</vt:lpstr>
      <vt:lpstr>Foldit: folds proteins to find energy minima</vt:lpstr>
      <vt:lpstr>Foldit: folds proteins to find energy minima</vt:lpstr>
      <vt:lpstr>Definitions &amp; Jargon</vt:lpstr>
      <vt:lpstr>Definitions &amp; Jargon</vt:lpstr>
      <vt:lpstr>Definitions &amp; Jargon</vt:lpstr>
      <vt:lpstr>Definitions &amp; Jargon</vt:lpstr>
      <vt:lpstr>Definitions &amp; Jargon</vt:lpstr>
      <vt:lpstr>Definitions &amp; Jargon</vt:lpstr>
      <vt:lpstr>Definitions &amp; Jargon</vt:lpstr>
      <vt:lpstr>Homework for this week</vt:lpstr>
      <vt:lpstr>Homework for this week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PyMOL and Foldit</dc:title>
  <dc:creator/>
  <cp:lastModifiedBy>erinyang</cp:lastModifiedBy>
  <cp:revision>1</cp:revision>
  <dcterms:created xsi:type="dcterms:W3CDTF">2022-05-03T21:00:06Z</dcterms:created>
  <dcterms:modified xsi:type="dcterms:W3CDTF">2022-05-03T21:00:06Z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1033-11.1.0.9080</vt:lpwstr>
  </property>
</Properties>
</file>